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ink/ink1.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8" r:id="rId1"/>
  </p:sldMasterIdLst>
  <p:notesMasterIdLst>
    <p:notesMasterId r:id="rId13"/>
  </p:notesMasterIdLst>
  <p:handoutMasterIdLst>
    <p:handoutMasterId r:id="rId14"/>
  </p:handoutMasterIdLst>
  <p:sldIdLst>
    <p:sldId id="258" r:id="rId2"/>
    <p:sldId id="265" r:id="rId3"/>
    <p:sldId id="266" r:id="rId4"/>
    <p:sldId id="281" r:id="rId5"/>
    <p:sldId id="283" r:id="rId6"/>
    <p:sldId id="287" r:id="rId7"/>
    <p:sldId id="284" r:id="rId8"/>
    <p:sldId id="285" r:id="rId9"/>
    <p:sldId id="286" r:id="rId10"/>
    <p:sldId id="288" r:id="rId11"/>
    <p:sldId id="289" r:id="rId1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000000"/>
    <a:srgbClr val="006600"/>
    <a:srgbClr val="CC00FF"/>
    <a:srgbClr val="0000CC"/>
    <a:srgbClr val="00FF99"/>
    <a:srgbClr val="FFFF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749" autoAdjust="0"/>
    <p:restoredTop sz="93924" autoAdjust="0"/>
  </p:normalViewPr>
  <p:slideViewPr>
    <p:cSldViewPr>
      <p:cViewPr>
        <p:scale>
          <a:sx n="100" d="100"/>
          <a:sy n="100" d="100"/>
        </p:scale>
        <p:origin x="-468"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7" d="100"/>
          <a:sy n="57" d="100"/>
        </p:scale>
        <p:origin x="-2814"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cs typeface="+mn-cs"/>
              </a:defRPr>
            </a:lvl1pPr>
          </a:lstStyle>
          <a:p>
            <a:pPr>
              <a:defRPr/>
            </a:pPr>
            <a:fld id="{00D61A1C-590C-48CC-B254-CADA5171E55C}" type="datetimeFigureOut">
              <a:rPr lang="en-US"/>
              <a:pPr>
                <a:defRPr/>
              </a:pPr>
              <a:t>9/28/2023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eaLnBrk="1" hangingPunct="1">
              <a:defRPr sz="1200">
                <a:latin typeface="Arial" charset="0"/>
                <a:cs typeface="+mn-cs"/>
              </a:defRPr>
            </a:lvl1pPr>
          </a:lstStyle>
          <a:p>
            <a:pPr>
              <a:defRPr/>
            </a:pPr>
            <a:fld id="{4675430C-3F63-4ED4-8771-10E36EA7D9CB}" type="slidenum">
              <a:rPr lang="en-US"/>
              <a:pPr>
                <a:defRPr/>
              </a:pPr>
              <a:t>‹#›</a:t>
            </a:fld>
            <a:endParaRPr lang="en-US"/>
          </a:p>
        </p:txBody>
      </p:sp>
    </p:spTree>
    <p:extLst>
      <p:ext uri="{BB962C8B-B14F-4D97-AF65-F5344CB8AC3E}">
        <p14:creationId xmlns:p14="http://schemas.microsoft.com/office/powerpoint/2010/main" val="156191483"/>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ax="1366" units="cm"/>
          <inkml:channel name="Y" type="integer" max="768" units="cm"/>
        </inkml:traceFormat>
        <inkml:channelProperties>
          <inkml:channelProperty channel="X" name="resolution" value="42.6875" units="1/cm"/>
          <inkml:channelProperty channel="Y" name="resolution" value="32" units="1/cm"/>
        </inkml:channelProperties>
      </inkml:inkSource>
      <inkml:timestamp xml:id="ts0" timeString="2021-02-04T05:13:31.668"/>
    </inkml:context>
    <inkml:brush xml:id="br0">
      <inkml:brushProperty name="width" value="0.05292" units="cm"/>
      <inkml:brushProperty name="height" value="0.05292" units="cm"/>
    </inkml:brush>
  </inkml:definitions>
  <inkml:trace contextRef="#ctx0" brushRef="#br0">21432 11956,'-25'0,"25"0,0-25,25 0,-1 0,1 1,0-1,0 25,-25-25,25 25,-25-25,24 0,1 25,-25-24,0 24,0-25</inkml:trace>
  <inkml:trace contextRef="#ctx0" brushRef="#br0" timeOffset="3106.1777">21531 11956,'0'0,"0"0,0 25,0-25,25 24,-25-24,24 25,1-25,-25 0,25 25,-25 0,25-25,0 0,-1 0,-24 25,25-25,-25 24</inkml:trace>
  <inkml:trace contextRef="#ctx0" brushRef="#br0" timeOffset="40048.2904">23094 12948,'0'0,"-25"0,25 0,-25 0,25 25,-50 0,50-25,-25 24,25 1,-49 0,49-25,-50 50,50-50,-25 49,1-24,-1 0,25 0</inkml:trace>
  <inkml:trace contextRef="#ctx0" brushRef="#br0" timeOffset="43418.4834">23118 12923,'0'0,"0"0,25 25,-25-25,0 25,0 0,0-25,0 24,0-24,0 25,25 0,-25 0,25-25,-25 25,25-25,-25 24,0 1,24-25,-24 25,0-25,0 25,0-25,0 25,25 0</inkml:trace>
  <inkml:trace contextRef="#ctx0" brushRef="#br0" timeOffset="67075.8366">21382 14436,'0'0,"0"0,0 0,25 0,-25 0,49 0,-49 0,50 0,-50 0,25 0,-25 0,25 0,-1 0,26-24,-50 24,25 0,-25 0,25 0,-25 0,24-25</inkml:trace>
  <inkml:trace contextRef="#ctx0" brushRef="#br0" timeOffset="80915.6281">21580 14089,'0'-25,"0"0,25 25,-25 0,0 0,0 25,0-25,25 25,-25-25,25 25,0 0,-25-25,0 24,24 1,-24 0,0-25,0 25,0-25,0 25,0-25,25 24,-25 1,0-25,0 25,0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mn-cs"/>
              </a:defRPr>
            </a:lvl1pPr>
          </a:lstStyle>
          <a:p>
            <a:pPr>
              <a:defRPr/>
            </a:pPr>
            <a:endParaRPr lang="en-US"/>
          </a:p>
        </p:txBody>
      </p:sp>
      <p:sp>
        <p:nvSpPr>
          <p:cNvPr id="1741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mn-cs"/>
              </a:defRPr>
            </a:lvl1pPr>
          </a:lstStyle>
          <a:p>
            <a:pPr>
              <a:defRPr/>
            </a:pPr>
            <a:endParaRPr lang="en-US"/>
          </a:p>
        </p:txBody>
      </p:sp>
      <p:sp>
        <p:nvSpPr>
          <p:cNvPr id="174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741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mn-cs"/>
              </a:defRPr>
            </a:lvl1pPr>
          </a:lstStyle>
          <a:p>
            <a:pPr>
              <a:defRPr/>
            </a:pPr>
            <a:endParaRPr lang="en-US"/>
          </a:p>
        </p:txBody>
      </p:sp>
      <p:sp>
        <p:nvSpPr>
          <p:cNvPr id="1741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cs typeface="+mn-cs"/>
              </a:defRPr>
            </a:lvl1pPr>
          </a:lstStyle>
          <a:p>
            <a:pPr>
              <a:defRPr/>
            </a:pPr>
            <a:fld id="{14BE3ECD-28E1-4278-9DDE-D11422BD693E}" type="slidenum">
              <a:rPr lang="en-US"/>
              <a:pPr>
                <a:defRPr/>
              </a:pPr>
              <a:t>‹#›</a:t>
            </a:fld>
            <a:endParaRPr lang="en-US"/>
          </a:p>
        </p:txBody>
      </p:sp>
    </p:spTree>
    <p:extLst>
      <p:ext uri="{BB962C8B-B14F-4D97-AF65-F5344CB8AC3E}">
        <p14:creationId xmlns:p14="http://schemas.microsoft.com/office/powerpoint/2010/main" val="241688570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Arial" pitchFamily="34" charset="0"/>
            </a:endParaRPr>
          </a:p>
        </p:txBody>
      </p:sp>
      <p:sp>
        <p:nvSpPr>
          <p:cNvPr id="336900" name="Slide Number Placeholder 3"/>
          <p:cNvSpPr>
            <a:spLocks noGrp="1"/>
          </p:cNvSpPr>
          <p:nvPr>
            <p:ph type="sldNum" sz="quarter" idx="5"/>
          </p:nvPr>
        </p:nvSpPr>
        <p:spPr/>
        <p:txBody>
          <a:bodyPr/>
          <a:lstStyle/>
          <a:p>
            <a:pPr>
              <a:defRPr/>
            </a:pPr>
            <a:fld id="{416E0CBD-064F-4F52-A249-9ACA9F549C0D}" type="slidenum">
              <a:rPr lang="en-US" smtClean="0">
                <a:latin typeface="Arial" pitchFamily="34" charset="0"/>
              </a:rPr>
              <a:pPr>
                <a:defRPr/>
              </a:pPr>
              <a:t>1</a:t>
            </a:fld>
            <a:endParaRPr lang="en-US"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A44A8E4-E52F-41F6-BBBF-298328B36A7F}" type="slidenum">
              <a:rPr lang="en-US"/>
              <a:pPr>
                <a:defRPr/>
              </a:pPr>
              <a:t>‹#›</a:t>
            </a:fld>
            <a:endParaRPr lang="en-US"/>
          </a:p>
        </p:txBody>
      </p:sp>
    </p:spTree>
    <p:extLst>
      <p:ext uri="{BB962C8B-B14F-4D97-AF65-F5344CB8AC3E}">
        <p14:creationId xmlns:p14="http://schemas.microsoft.com/office/powerpoint/2010/main" val="4281092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F402ECF-2F0A-4685-821A-A116003829D8}" type="slidenum">
              <a:rPr lang="en-US"/>
              <a:pPr>
                <a:defRPr/>
              </a:pPr>
              <a:t>‹#›</a:t>
            </a:fld>
            <a:endParaRPr lang="en-US"/>
          </a:p>
        </p:txBody>
      </p:sp>
    </p:spTree>
    <p:extLst>
      <p:ext uri="{BB962C8B-B14F-4D97-AF65-F5344CB8AC3E}">
        <p14:creationId xmlns:p14="http://schemas.microsoft.com/office/powerpoint/2010/main" val="18438567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7551D31-D5BF-4465-AFED-FFE985ABE509}" type="slidenum">
              <a:rPr lang="en-US"/>
              <a:pPr>
                <a:defRPr/>
              </a:pPr>
              <a:t>‹#›</a:t>
            </a:fld>
            <a:endParaRPr lang="en-US"/>
          </a:p>
        </p:txBody>
      </p:sp>
    </p:spTree>
    <p:extLst>
      <p:ext uri="{BB962C8B-B14F-4D97-AF65-F5344CB8AC3E}">
        <p14:creationId xmlns:p14="http://schemas.microsoft.com/office/powerpoint/2010/main" val="1012398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792AC0C-8566-41BE-88EB-69289E626DE2}" type="slidenum">
              <a:rPr lang="en-US"/>
              <a:pPr>
                <a:defRPr/>
              </a:pPr>
              <a:t>‹#›</a:t>
            </a:fld>
            <a:endParaRPr lang="en-US"/>
          </a:p>
        </p:txBody>
      </p:sp>
    </p:spTree>
    <p:extLst>
      <p:ext uri="{BB962C8B-B14F-4D97-AF65-F5344CB8AC3E}">
        <p14:creationId xmlns:p14="http://schemas.microsoft.com/office/powerpoint/2010/main" val="3813146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3C6CA26-E092-4B62-836B-ECF63555B54E}" type="slidenum">
              <a:rPr lang="en-US"/>
              <a:pPr>
                <a:defRPr/>
              </a:pPr>
              <a:t>‹#›</a:t>
            </a:fld>
            <a:endParaRPr lang="en-US"/>
          </a:p>
        </p:txBody>
      </p:sp>
    </p:spTree>
    <p:extLst>
      <p:ext uri="{BB962C8B-B14F-4D97-AF65-F5344CB8AC3E}">
        <p14:creationId xmlns:p14="http://schemas.microsoft.com/office/powerpoint/2010/main" val="5302884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B459CD3-9480-4D18-9025-A1103A544135}" type="slidenum">
              <a:rPr lang="en-US"/>
              <a:pPr>
                <a:defRPr/>
              </a:pPr>
              <a:t>‹#›</a:t>
            </a:fld>
            <a:endParaRPr lang="en-US"/>
          </a:p>
        </p:txBody>
      </p:sp>
    </p:spTree>
    <p:extLst>
      <p:ext uri="{BB962C8B-B14F-4D97-AF65-F5344CB8AC3E}">
        <p14:creationId xmlns:p14="http://schemas.microsoft.com/office/powerpoint/2010/main" val="5418112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436F1650-D20F-4D2B-992C-5DB4FE2B8645}" type="slidenum">
              <a:rPr lang="en-US"/>
              <a:pPr>
                <a:defRPr/>
              </a:pPr>
              <a:t>‹#›</a:t>
            </a:fld>
            <a:endParaRPr lang="en-US"/>
          </a:p>
        </p:txBody>
      </p:sp>
    </p:spTree>
    <p:extLst>
      <p:ext uri="{BB962C8B-B14F-4D97-AF65-F5344CB8AC3E}">
        <p14:creationId xmlns:p14="http://schemas.microsoft.com/office/powerpoint/2010/main" val="2631590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2B54E489-3973-42C7-B46E-C02182F782BE}" type="slidenum">
              <a:rPr lang="en-US"/>
              <a:pPr>
                <a:defRPr/>
              </a:pPr>
              <a:t>‹#›</a:t>
            </a:fld>
            <a:endParaRPr lang="en-US"/>
          </a:p>
        </p:txBody>
      </p:sp>
    </p:spTree>
    <p:extLst>
      <p:ext uri="{BB962C8B-B14F-4D97-AF65-F5344CB8AC3E}">
        <p14:creationId xmlns:p14="http://schemas.microsoft.com/office/powerpoint/2010/main" val="9726317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A3BEFE35-F5AC-41CF-A30E-27655F1494F9}" type="slidenum">
              <a:rPr lang="en-US"/>
              <a:pPr>
                <a:defRPr/>
              </a:pPr>
              <a:t>‹#›</a:t>
            </a:fld>
            <a:endParaRPr lang="en-US"/>
          </a:p>
        </p:txBody>
      </p:sp>
    </p:spTree>
    <p:extLst>
      <p:ext uri="{BB962C8B-B14F-4D97-AF65-F5344CB8AC3E}">
        <p14:creationId xmlns:p14="http://schemas.microsoft.com/office/powerpoint/2010/main" val="9608233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33A7A91-1AA1-4F35-92D2-B6506D1F8F4C}" type="slidenum">
              <a:rPr lang="en-US"/>
              <a:pPr>
                <a:defRPr/>
              </a:pPr>
              <a:t>‹#›</a:t>
            </a:fld>
            <a:endParaRPr lang="en-US"/>
          </a:p>
        </p:txBody>
      </p:sp>
    </p:spTree>
    <p:extLst>
      <p:ext uri="{BB962C8B-B14F-4D97-AF65-F5344CB8AC3E}">
        <p14:creationId xmlns:p14="http://schemas.microsoft.com/office/powerpoint/2010/main" val="5698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DD4CFE5-2FEA-4C52-8114-26CCC80A1CD0}" type="slidenum">
              <a:rPr lang="en-US"/>
              <a:pPr>
                <a:defRPr/>
              </a:pPr>
              <a:t>‹#›</a:t>
            </a:fld>
            <a:endParaRPr lang="en-US"/>
          </a:p>
        </p:txBody>
      </p:sp>
    </p:spTree>
    <p:extLst>
      <p:ext uri="{BB962C8B-B14F-4D97-AF65-F5344CB8AC3E}">
        <p14:creationId xmlns:p14="http://schemas.microsoft.com/office/powerpoint/2010/main" val="2743549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hangingPunct="1">
              <a:defRPr sz="1200">
                <a:solidFill>
                  <a:schemeClr val="tx1">
                    <a:tint val="75000"/>
                  </a:schemeClr>
                </a:solidFill>
                <a:latin typeface="Arial" charset="0"/>
                <a:cs typeface="+mn-cs"/>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latin typeface="Arial" charset="0"/>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eaLnBrk="1" hangingPunct="1">
              <a:defRPr sz="1200">
                <a:solidFill>
                  <a:schemeClr val="tx1">
                    <a:tint val="75000"/>
                  </a:schemeClr>
                </a:solidFill>
                <a:latin typeface="Arial" charset="0"/>
                <a:cs typeface="+mn-cs"/>
              </a:defRPr>
            </a:lvl1pPr>
          </a:lstStyle>
          <a:p>
            <a:pPr>
              <a:defRPr/>
            </a:pPr>
            <a:fld id="{6C4B3A81-36AD-42DC-9D88-D5DE697E621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59" r:id="rId1"/>
    <p:sldLayoutId id="2147483860" r:id="rId2"/>
    <p:sldLayoutId id="2147483861" r:id="rId3"/>
    <p:sldLayoutId id="2147483862" r:id="rId4"/>
    <p:sldLayoutId id="2147483863" r:id="rId5"/>
    <p:sldLayoutId id="2147483864" r:id="rId6"/>
    <p:sldLayoutId id="2147483865" r:id="rId7"/>
    <p:sldLayoutId id="2147483866" r:id="rId8"/>
    <p:sldLayoutId id="2147483867" r:id="rId9"/>
    <p:sldLayoutId id="2147483868" r:id="rId10"/>
    <p:sldLayoutId id="2147483869"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eaLnBrk="0" fontAlgn="base" hangingPunct="0">
        <a:spcBef>
          <a:spcPct val="0"/>
        </a:spcBef>
        <a:spcAft>
          <a:spcPct val="0"/>
        </a:spcAft>
        <a:defRPr sz="4400">
          <a:solidFill>
            <a:schemeClr val="tx1"/>
          </a:solidFill>
          <a:latin typeface="Calibri" pitchFamily="34" charset="0"/>
        </a:defRPr>
      </a:lvl6pPr>
      <a:lvl7pPr marL="914400" algn="ctr" rtl="0" eaLnBrk="0" fontAlgn="base" hangingPunct="0">
        <a:spcBef>
          <a:spcPct val="0"/>
        </a:spcBef>
        <a:spcAft>
          <a:spcPct val="0"/>
        </a:spcAft>
        <a:defRPr sz="4400">
          <a:solidFill>
            <a:schemeClr val="tx1"/>
          </a:solidFill>
          <a:latin typeface="Calibri" pitchFamily="34" charset="0"/>
        </a:defRPr>
      </a:lvl7pPr>
      <a:lvl8pPr marL="1371600" algn="ctr" rtl="0" eaLnBrk="0" fontAlgn="base" hangingPunct="0">
        <a:spcBef>
          <a:spcPct val="0"/>
        </a:spcBef>
        <a:spcAft>
          <a:spcPct val="0"/>
        </a:spcAft>
        <a:defRPr sz="4400">
          <a:solidFill>
            <a:schemeClr val="tx1"/>
          </a:solidFill>
          <a:latin typeface="Calibri" pitchFamily="34" charset="0"/>
        </a:defRPr>
      </a:lvl8pPr>
      <a:lvl9pPr marL="1828800" algn="ctr" rtl="0" eaLnBrk="0" fontAlgn="base" hangingPunct="0">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a:solidFill>
            <a:schemeClr val="tx1"/>
          </a:solidFill>
          <a:latin typeface="+mn-lt"/>
        </a:defRPr>
      </a:lvl2pPr>
      <a:lvl3pPr marL="1143000" indent="-228600" algn="l" rtl="0" eaLnBrk="0" fontAlgn="base" hangingPunct="0">
        <a:spcBef>
          <a:spcPct val="20000"/>
        </a:spcBef>
        <a:spcAft>
          <a:spcPct val="0"/>
        </a:spcAft>
        <a:buFont typeface="Arial" pitchFamily="34" charset="0"/>
        <a:buChar char="•"/>
        <a:defRPr sz="2400">
          <a:solidFill>
            <a:schemeClr val="tx1"/>
          </a:solidFill>
          <a:latin typeface="+mn-lt"/>
        </a:defRPr>
      </a:lvl3pPr>
      <a:lvl4pPr marL="1600200" indent="-228600" algn="l" rtl="0" eaLnBrk="0" fontAlgn="base" hangingPunct="0">
        <a:spcBef>
          <a:spcPct val="20000"/>
        </a:spcBef>
        <a:spcAft>
          <a:spcPct val="0"/>
        </a:spcAft>
        <a:buFont typeface="Arial"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itchFamily="34" charset="0"/>
        <a:buChar char="»"/>
        <a:defRPr sz="2000">
          <a:solidFill>
            <a:schemeClr val="tx1"/>
          </a:solidFill>
          <a:latin typeface="+mn-lt"/>
        </a:defRPr>
      </a:lvl5pPr>
      <a:lvl6pPr marL="2514600" indent="-228600" algn="l" rtl="0" eaLnBrk="0" fontAlgn="base" hangingPunct="0">
        <a:spcBef>
          <a:spcPct val="20000"/>
        </a:spcBef>
        <a:spcAft>
          <a:spcPct val="0"/>
        </a:spcAft>
        <a:buFont typeface="Arial" charset="0"/>
        <a:buChar char="»"/>
        <a:defRPr sz="2000">
          <a:solidFill>
            <a:schemeClr val="tx1"/>
          </a:solidFill>
          <a:latin typeface="+mn-lt"/>
        </a:defRPr>
      </a:lvl6pPr>
      <a:lvl7pPr marL="2971800" indent="-228600" algn="l" rtl="0" eaLnBrk="0" fontAlgn="base" hangingPunct="0">
        <a:spcBef>
          <a:spcPct val="20000"/>
        </a:spcBef>
        <a:spcAft>
          <a:spcPct val="0"/>
        </a:spcAft>
        <a:buFont typeface="Arial" charset="0"/>
        <a:buChar char="»"/>
        <a:defRPr sz="2000">
          <a:solidFill>
            <a:schemeClr val="tx1"/>
          </a:solidFill>
          <a:latin typeface="+mn-lt"/>
        </a:defRPr>
      </a:lvl7pPr>
      <a:lvl8pPr marL="3429000" indent="-228600" algn="l" rtl="0" eaLnBrk="0" fontAlgn="base" hangingPunct="0">
        <a:spcBef>
          <a:spcPct val="20000"/>
        </a:spcBef>
        <a:spcAft>
          <a:spcPct val="0"/>
        </a:spcAft>
        <a:buFont typeface="Arial" charset="0"/>
        <a:buChar char="»"/>
        <a:defRPr sz="2000">
          <a:solidFill>
            <a:schemeClr val="tx1"/>
          </a:solidFill>
          <a:latin typeface="+mn-lt"/>
        </a:defRPr>
      </a:lvl8pPr>
      <a:lvl9pPr marL="3886200" indent="-228600" algn="l" rtl="0" eaLnBrk="0" fontAlgn="base" hangingPunct="0">
        <a:spcBef>
          <a:spcPct val="20000"/>
        </a:spcBef>
        <a:spcAft>
          <a:spcPct val="0"/>
        </a:spcAft>
        <a:buFont typeface="Arial"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0.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image" Target="../media/image90.png"/><Relationship Id="rId1" Type="http://schemas.openxmlformats.org/officeDocument/2006/relationships/slideLayout" Target="../slideLayouts/slideLayout1.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 Id="rId9" Type="http://schemas.openxmlformats.org/officeDocument/2006/relationships/image" Target="../media/image16.png"/></Relationships>
</file>

<file path=ppt/slides/_rels/slide9.xml.rels><?xml version="1.0" encoding="UTF-8" standalone="yes"?>
<Relationships xmlns="http://schemas.openxmlformats.org/package/2006/relationships"><Relationship Id="rId3" Type="http://schemas.openxmlformats.org/officeDocument/2006/relationships/image" Target="../media/image18.png"/><Relationship Id="rId7" Type="http://schemas.openxmlformats.org/officeDocument/2006/relationships/image" Target="../media/image5.emf"/><Relationship Id="rId2" Type="http://schemas.openxmlformats.org/officeDocument/2006/relationships/image" Target="../media/image17.png"/><Relationship Id="rId1" Type="http://schemas.openxmlformats.org/officeDocument/2006/relationships/slideLayout" Target="../slideLayouts/slideLayout1.xml"/><Relationship Id="rId6" Type="http://schemas.openxmlformats.org/officeDocument/2006/relationships/customXml" Target="../ink/ink1.xml"/><Relationship Id="rId5" Type="http://schemas.openxmlformats.org/officeDocument/2006/relationships/image" Target="../media/image20.png"/><Relationship Id="rId4"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Subtitle 4"/>
          <p:cNvSpPr txBox="1">
            <a:spLocks/>
          </p:cNvSpPr>
          <p:nvPr/>
        </p:nvSpPr>
        <p:spPr bwMode="auto">
          <a:xfrm>
            <a:off x="609600" y="4343400"/>
            <a:ext cx="78486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lnSpc>
                <a:spcPct val="150000"/>
              </a:lnSpc>
              <a:spcBef>
                <a:spcPct val="20000"/>
              </a:spcBef>
              <a:buFont typeface="Arial" pitchFamily="34" charset="0"/>
              <a:buNone/>
            </a:pPr>
            <a:r>
              <a:rPr lang="en-US" sz="2800" dirty="0" err="1" smtClean="0">
                <a:latin typeface="SutonnyMJ" pitchFamily="2" charset="0"/>
              </a:rPr>
              <a:t>নওগাঁ</a:t>
            </a:r>
            <a:r>
              <a:rPr lang="en-US" sz="2800" dirty="0" smtClean="0">
                <a:latin typeface="SutonnyMJ" pitchFamily="2" charset="0"/>
              </a:rPr>
              <a:t> </a:t>
            </a:r>
            <a:r>
              <a:rPr lang="en-US" sz="2800" dirty="0" err="1">
                <a:latin typeface="SutonnyMJ" pitchFamily="2" charset="0"/>
              </a:rPr>
              <a:t>পলিটেকনিক</a:t>
            </a:r>
            <a:r>
              <a:rPr lang="en-US" sz="2800" dirty="0">
                <a:latin typeface="SutonnyMJ" pitchFamily="2" charset="0"/>
              </a:rPr>
              <a:t> </a:t>
            </a:r>
            <a:r>
              <a:rPr lang="en-US" sz="2800" dirty="0" err="1">
                <a:latin typeface="SutonnyMJ" pitchFamily="2" charset="0"/>
              </a:rPr>
              <a:t>ইন্সটিটিউট</a:t>
            </a:r>
            <a:endParaRPr lang="en-US" sz="2800" dirty="0">
              <a:latin typeface="SutonnyMJ" pitchFamily="2" charset="0"/>
            </a:endParaRPr>
          </a:p>
          <a:p>
            <a:pPr algn="ctr" eaLnBrk="1" hangingPunct="1">
              <a:lnSpc>
                <a:spcPct val="150000"/>
              </a:lnSpc>
              <a:spcBef>
                <a:spcPct val="20000"/>
              </a:spcBef>
              <a:buFont typeface="Arial" pitchFamily="34" charset="0"/>
              <a:buNone/>
            </a:pPr>
            <a:r>
              <a:rPr lang="en-US" sz="2800" dirty="0" err="1">
                <a:latin typeface="SutonnyMJ" pitchFamily="2" charset="0"/>
              </a:rPr>
              <a:t>স্বাগতম</a:t>
            </a:r>
            <a:endParaRPr lang="en-US" sz="2800" dirty="0">
              <a:latin typeface="SutonnyMJ" pitchFamily="2" charset="0"/>
            </a:endParaRPr>
          </a:p>
        </p:txBody>
      </p:sp>
      <p:pic>
        <p:nvPicPr>
          <p:cNvPr id="1026" name="Picture 2" descr="https://npi.gov.bd/wp-content/uploads/2023/05/2.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5600" y="1066800"/>
            <a:ext cx="2971800" cy="2819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advClick="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ctrTitle"/>
              </p:nvPr>
            </p:nvSpPr>
            <p:spPr>
              <a:xfrm>
                <a:off x="304800" y="609600"/>
                <a:ext cx="8686800" cy="5943600"/>
              </a:xfrm>
            </p:spPr>
            <p:txBody>
              <a:bodyPr/>
              <a:lstStyle/>
              <a:p>
                <a:pPr algn="l">
                  <a:lnSpc>
                    <a:spcPct val="150000"/>
                  </a:lnSpc>
                </a:pPr>
                <a:r>
                  <a:rPr lang="en-US" sz="2400" dirty="0" smtClean="0"/>
                  <a:t>১. </a:t>
                </a:r>
                <a14:m>
                  <m:oMath xmlns:m="http://schemas.openxmlformats.org/officeDocument/2006/math">
                    <m:acc>
                      <m:accPr>
                        <m:chr m:val="⃗"/>
                        <m:ctrlPr>
                          <a:rPr lang="en-US" sz="2400" i="1">
                            <a:latin typeface="Cambria Math"/>
                          </a:rPr>
                        </m:ctrlPr>
                      </m:accPr>
                      <m:e>
                        <m:r>
                          <a:rPr lang="en-US" sz="2400" i="1">
                            <a:latin typeface="Cambria Math"/>
                          </a:rPr>
                          <m:t>𝐴</m:t>
                        </m:r>
                      </m:e>
                    </m:acc>
                    <m:r>
                      <a:rPr lang="en-US" sz="2400" i="1">
                        <a:latin typeface="Cambria Math"/>
                      </a:rPr>
                      <m:t>=</m:t>
                    </m:r>
                    <m:sSub>
                      <m:sSubPr>
                        <m:ctrlPr>
                          <a:rPr lang="en-US" sz="2400" i="1">
                            <a:latin typeface="Cambria Math"/>
                          </a:rPr>
                        </m:ctrlPr>
                      </m:sSubPr>
                      <m:e>
                        <m:r>
                          <a:rPr lang="en-US" sz="2400" i="1">
                            <a:latin typeface="Cambria Math"/>
                          </a:rPr>
                          <m:t>𝐴</m:t>
                        </m:r>
                      </m:e>
                      <m:sub>
                        <m:r>
                          <a:rPr lang="en-US" sz="2400" i="1">
                            <a:latin typeface="Cambria Math"/>
                          </a:rPr>
                          <m:t>𝑥</m:t>
                        </m:r>
                      </m:sub>
                    </m:sSub>
                    <m:acc>
                      <m:accPr>
                        <m:chr m:val="̂"/>
                        <m:ctrlPr>
                          <a:rPr lang="en-US" sz="2400" i="1">
                            <a:latin typeface="Cambria Math"/>
                          </a:rPr>
                        </m:ctrlPr>
                      </m:accPr>
                      <m:e>
                        <m:r>
                          <a:rPr lang="en-US" sz="2400" i="1">
                            <a:latin typeface="Cambria Math"/>
                          </a:rPr>
                          <m:t>𝑖</m:t>
                        </m:r>
                      </m:e>
                    </m:acc>
                    <m:r>
                      <a:rPr lang="en-US" sz="2400" i="1">
                        <a:latin typeface="Cambria Math"/>
                      </a:rPr>
                      <m:t>+</m:t>
                    </m:r>
                    <m:sSub>
                      <m:sSubPr>
                        <m:ctrlPr>
                          <a:rPr lang="en-US" sz="2400" i="1">
                            <a:latin typeface="Cambria Math"/>
                          </a:rPr>
                        </m:ctrlPr>
                      </m:sSubPr>
                      <m:e>
                        <m:r>
                          <a:rPr lang="en-US" sz="2400" i="1">
                            <a:latin typeface="Cambria Math"/>
                          </a:rPr>
                          <m:t>𝐴</m:t>
                        </m:r>
                      </m:e>
                      <m:sub>
                        <m:r>
                          <a:rPr lang="en-US" sz="2400" i="1">
                            <a:latin typeface="Cambria Math"/>
                          </a:rPr>
                          <m:t>𝑦</m:t>
                        </m:r>
                      </m:sub>
                    </m:sSub>
                    <m:acc>
                      <m:accPr>
                        <m:chr m:val="̂"/>
                        <m:ctrlPr>
                          <a:rPr lang="en-US" sz="2400" i="1">
                            <a:latin typeface="Cambria Math"/>
                          </a:rPr>
                        </m:ctrlPr>
                      </m:accPr>
                      <m:e>
                        <m:r>
                          <a:rPr lang="en-US" sz="2400" i="1">
                            <a:latin typeface="Cambria Math"/>
                          </a:rPr>
                          <m:t>𝑗</m:t>
                        </m:r>
                      </m:e>
                    </m:acc>
                  </m:oMath>
                </a14:m>
                <a:r>
                  <a:rPr lang="en-US" sz="2400" dirty="0"/>
                  <a:t>+</a:t>
                </a:r>
                <a14:m>
                  <m:oMath xmlns:m="http://schemas.openxmlformats.org/officeDocument/2006/math">
                    <m:sSub>
                      <m:sSubPr>
                        <m:ctrlPr>
                          <a:rPr lang="en-US" sz="2400" i="1">
                            <a:latin typeface="Cambria Math"/>
                          </a:rPr>
                        </m:ctrlPr>
                      </m:sSubPr>
                      <m:e>
                        <m:r>
                          <a:rPr lang="en-US" sz="2400" i="1">
                            <a:latin typeface="Cambria Math"/>
                          </a:rPr>
                          <m:t>𝐴</m:t>
                        </m:r>
                      </m:e>
                      <m:sub>
                        <m:r>
                          <a:rPr lang="en-US" sz="2400" i="1">
                            <a:latin typeface="Cambria Math"/>
                          </a:rPr>
                          <m:t>𝑧</m:t>
                        </m:r>
                      </m:sub>
                    </m:sSub>
                    <m:acc>
                      <m:accPr>
                        <m:chr m:val="̂"/>
                        <m:ctrlPr>
                          <a:rPr lang="en-US" sz="2400" i="1">
                            <a:latin typeface="Cambria Math"/>
                          </a:rPr>
                        </m:ctrlPr>
                      </m:accPr>
                      <m:e>
                        <m:r>
                          <a:rPr lang="en-US" sz="2400" i="1">
                            <a:latin typeface="Cambria Math"/>
                          </a:rPr>
                          <m:t>𝑘</m:t>
                        </m:r>
                      </m:e>
                    </m:acc>
                  </m:oMath>
                </a14:m>
                <a:r>
                  <a:rPr lang="en-US" sz="2400" dirty="0"/>
                  <a:t>এবং </a:t>
                </a:r>
                <a14:m>
                  <m:oMath xmlns:m="http://schemas.openxmlformats.org/officeDocument/2006/math">
                    <m:acc>
                      <m:accPr>
                        <m:chr m:val="⃗"/>
                        <m:ctrlPr>
                          <a:rPr lang="en-US" sz="2400" i="1">
                            <a:latin typeface="Cambria Math"/>
                          </a:rPr>
                        </m:ctrlPr>
                      </m:accPr>
                      <m:e>
                        <m:r>
                          <a:rPr lang="en-US" sz="2400" i="1">
                            <a:latin typeface="Cambria Math"/>
                          </a:rPr>
                          <m:t>𝐵</m:t>
                        </m:r>
                      </m:e>
                    </m:acc>
                    <m:r>
                      <a:rPr lang="en-US" sz="2400" i="1">
                        <a:latin typeface="Cambria Math"/>
                      </a:rPr>
                      <m:t>=</m:t>
                    </m:r>
                    <m:sSub>
                      <m:sSubPr>
                        <m:ctrlPr>
                          <a:rPr lang="en-US" sz="2400" i="1">
                            <a:latin typeface="Cambria Math"/>
                          </a:rPr>
                        </m:ctrlPr>
                      </m:sSubPr>
                      <m:e>
                        <m:r>
                          <a:rPr lang="en-US" sz="2400" i="1">
                            <a:latin typeface="Cambria Math"/>
                          </a:rPr>
                          <m:t>𝐵</m:t>
                        </m:r>
                      </m:e>
                      <m:sub>
                        <m:r>
                          <a:rPr lang="en-US" sz="2400" i="1">
                            <a:latin typeface="Cambria Math"/>
                          </a:rPr>
                          <m:t>𝑥</m:t>
                        </m:r>
                      </m:sub>
                    </m:sSub>
                    <m:acc>
                      <m:accPr>
                        <m:chr m:val="̂"/>
                        <m:ctrlPr>
                          <a:rPr lang="en-US" sz="2400" i="1">
                            <a:latin typeface="Cambria Math"/>
                          </a:rPr>
                        </m:ctrlPr>
                      </m:accPr>
                      <m:e>
                        <m:r>
                          <a:rPr lang="en-US" sz="2400" i="1">
                            <a:latin typeface="Cambria Math"/>
                          </a:rPr>
                          <m:t>𝑖</m:t>
                        </m:r>
                      </m:e>
                    </m:acc>
                    <m:r>
                      <a:rPr lang="en-US" sz="2400" i="1">
                        <a:latin typeface="Cambria Math"/>
                      </a:rPr>
                      <m:t>+</m:t>
                    </m:r>
                    <m:sSub>
                      <m:sSubPr>
                        <m:ctrlPr>
                          <a:rPr lang="en-US" sz="2400" i="1">
                            <a:latin typeface="Cambria Math"/>
                          </a:rPr>
                        </m:ctrlPr>
                      </m:sSubPr>
                      <m:e>
                        <m:r>
                          <a:rPr lang="en-US" sz="2400" i="1">
                            <a:latin typeface="Cambria Math"/>
                          </a:rPr>
                          <m:t>𝐵</m:t>
                        </m:r>
                      </m:e>
                      <m:sub>
                        <m:r>
                          <a:rPr lang="en-US" sz="2400" i="1">
                            <a:latin typeface="Cambria Math"/>
                          </a:rPr>
                          <m:t>𝑦</m:t>
                        </m:r>
                      </m:sub>
                    </m:sSub>
                    <m:acc>
                      <m:accPr>
                        <m:chr m:val="̂"/>
                        <m:ctrlPr>
                          <a:rPr lang="en-US" sz="2400" i="1">
                            <a:latin typeface="Cambria Math"/>
                          </a:rPr>
                        </m:ctrlPr>
                      </m:accPr>
                      <m:e>
                        <m:r>
                          <a:rPr lang="en-US" sz="2400" i="1">
                            <a:latin typeface="Cambria Math"/>
                          </a:rPr>
                          <m:t>𝑗</m:t>
                        </m:r>
                      </m:e>
                    </m:acc>
                  </m:oMath>
                </a14:m>
                <a:r>
                  <a:rPr lang="en-US" sz="2400" dirty="0"/>
                  <a:t>+</a:t>
                </a:r>
                <a14:m>
                  <m:oMath xmlns:m="http://schemas.openxmlformats.org/officeDocument/2006/math">
                    <m:sSub>
                      <m:sSubPr>
                        <m:ctrlPr>
                          <a:rPr lang="en-US" sz="2400" i="1">
                            <a:latin typeface="Cambria Math"/>
                          </a:rPr>
                        </m:ctrlPr>
                      </m:sSubPr>
                      <m:e>
                        <m:r>
                          <a:rPr lang="en-US" sz="2400" i="1">
                            <a:latin typeface="Cambria Math"/>
                          </a:rPr>
                          <m:t>𝐵</m:t>
                        </m:r>
                      </m:e>
                      <m:sub>
                        <m:r>
                          <a:rPr lang="en-US" sz="2400" i="1">
                            <a:latin typeface="Cambria Math"/>
                          </a:rPr>
                          <m:t>𝑧</m:t>
                        </m:r>
                      </m:sub>
                    </m:sSub>
                    <m:acc>
                      <m:accPr>
                        <m:chr m:val="̂"/>
                        <m:ctrlPr>
                          <a:rPr lang="en-US" sz="2400" i="1">
                            <a:latin typeface="Cambria Math"/>
                          </a:rPr>
                        </m:ctrlPr>
                      </m:accPr>
                      <m:e>
                        <m:r>
                          <a:rPr lang="en-US" sz="2400" i="1">
                            <a:latin typeface="Cambria Math"/>
                          </a:rPr>
                          <m:t>𝑘</m:t>
                        </m:r>
                      </m:e>
                    </m:acc>
                  </m:oMath>
                </a14:m>
                <a:r>
                  <a:rPr lang="en-US" sz="2400" dirty="0"/>
                  <a:t> </a:t>
                </a:r>
                <a:r>
                  <a:rPr lang="en-US" sz="2400" dirty="0" err="1"/>
                  <a:t>হলে</a:t>
                </a:r>
                <a:r>
                  <a:rPr lang="en-US" sz="2400" dirty="0"/>
                  <a:t> </a:t>
                </a:r>
                <a14:m>
                  <m:oMath xmlns:m="http://schemas.openxmlformats.org/officeDocument/2006/math">
                    <m:acc>
                      <m:accPr>
                        <m:chr m:val="⃗"/>
                        <m:ctrlPr>
                          <a:rPr lang="en-US" sz="2400" i="1">
                            <a:latin typeface="Cambria Math"/>
                          </a:rPr>
                        </m:ctrlPr>
                      </m:accPr>
                      <m:e>
                        <m:r>
                          <a:rPr lang="en-US" sz="2400" i="1">
                            <a:latin typeface="Cambria Math"/>
                          </a:rPr>
                          <m:t>𝐴</m:t>
                        </m:r>
                      </m:e>
                    </m:acc>
                    <m:r>
                      <a:rPr lang="en-US" sz="2400" b="0" i="1" smtClean="0">
                        <a:latin typeface="Cambria Math"/>
                      </a:rPr>
                      <m:t> × </m:t>
                    </m:r>
                    <m:acc>
                      <m:accPr>
                        <m:chr m:val="⃗"/>
                        <m:ctrlPr>
                          <a:rPr lang="en-US" sz="2400" i="1">
                            <a:latin typeface="Cambria Math"/>
                          </a:rPr>
                        </m:ctrlPr>
                      </m:accPr>
                      <m:e>
                        <m:r>
                          <a:rPr lang="en-US" sz="2400" i="1">
                            <a:latin typeface="Cambria Math"/>
                          </a:rPr>
                          <m:t>𝐵</m:t>
                        </m:r>
                      </m:e>
                    </m:acc>
                  </m:oMath>
                </a14:m>
                <a:r>
                  <a:rPr lang="en-US" sz="2400" dirty="0"/>
                  <a:t> </a:t>
                </a:r>
                <a:r>
                  <a:rPr lang="en-US" sz="2400" dirty="0" err="1"/>
                  <a:t>নির্ণয়</a:t>
                </a:r>
                <a:r>
                  <a:rPr lang="en-US" sz="2400" dirty="0"/>
                  <a:t> </a:t>
                </a:r>
                <a:r>
                  <a:rPr lang="en-US" sz="2400" dirty="0" err="1"/>
                  <a:t>কর</a:t>
                </a:r>
                <a:r>
                  <a:rPr lang="en-US" sz="2400" dirty="0"/>
                  <a:t>।</a:t>
                </a:r>
                <a:br>
                  <a:rPr lang="en-US" sz="2400" dirty="0"/>
                </a:br>
                <a:r>
                  <a:rPr lang="en-US" sz="2400" dirty="0" err="1"/>
                  <a:t>সমাধানঃ</a:t>
                </a:r>
                <a:r>
                  <a:rPr lang="en-US" sz="2400" dirty="0"/>
                  <a:t> </a:t>
                </a:r>
                <a:br>
                  <a:rPr lang="en-US" sz="2400" dirty="0"/>
                </a:br>
                <a14:m>
                  <m:oMath xmlns:m="http://schemas.openxmlformats.org/officeDocument/2006/math">
                    <m:acc>
                      <m:accPr>
                        <m:chr m:val="⃗"/>
                        <m:ctrlPr>
                          <a:rPr lang="en-US" sz="2400" i="1">
                            <a:latin typeface="Cambria Math"/>
                          </a:rPr>
                        </m:ctrlPr>
                      </m:accPr>
                      <m:e>
                        <m:r>
                          <a:rPr lang="en-US" sz="2400" i="1">
                            <a:latin typeface="Cambria Math"/>
                          </a:rPr>
                          <m:t>𝐴</m:t>
                        </m:r>
                      </m:e>
                    </m:acc>
                    <m:r>
                      <m:rPr>
                        <m:nor/>
                      </m:rPr>
                      <a:rPr lang="en-US" sz="2400" dirty="0"/>
                      <m:t>×</m:t>
                    </m:r>
                    <m:acc>
                      <m:accPr>
                        <m:chr m:val="⃗"/>
                        <m:ctrlPr>
                          <a:rPr lang="en-US" sz="2400" i="1">
                            <a:latin typeface="Cambria Math"/>
                          </a:rPr>
                        </m:ctrlPr>
                      </m:accPr>
                      <m:e>
                        <m:r>
                          <a:rPr lang="en-US" sz="2400" i="1">
                            <a:latin typeface="Cambria Math"/>
                          </a:rPr>
                          <m:t>𝐵</m:t>
                        </m:r>
                      </m:e>
                    </m:acc>
                  </m:oMath>
                </a14:m>
                <a:r>
                  <a:rPr lang="en-US" sz="2400" dirty="0"/>
                  <a:t>=</a:t>
                </a:r>
                <a14:m>
                  <m:oMath xmlns:m="http://schemas.openxmlformats.org/officeDocument/2006/math">
                    <m:sSub>
                      <m:sSubPr>
                        <m:ctrlPr>
                          <a:rPr lang="en-US" sz="2400" i="1">
                            <a:latin typeface="Cambria Math"/>
                          </a:rPr>
                        </m:ctrlPr>
                      </m:sSubPr>
                      <m:e>
                        <m:r>
                          <a:rPr lang="en-US" sz="2400" i="1">
                            <a:latin typeface="Cambria Math"/>
                          </a:rPr>
                          <m:t>(</m:t>
                        </m:r>
                        <m:r>
                          <a:rPr lang="en-US" sz="2400" i="1">
                            <a:latin typeface="Cambria Math"/>
                          </a:rPr>
                          <m:t>𝐴</m:t>
                        </m:r>
                      </m:e>
                      <m:sub>
                        <m:r>
                          <a:rPr lang="en-US" sz="2400" i="1">
                            <a:latin typeface="Cambria Math"/>
                          </a:rPr>
                          <m:t>𝑥</m:t>
                        </m:r>
                      </m:sub>
                    </m:sSub>
                    <m:acc>
                      <m:accPr>
                        <m:chr m:val="̂"/>
                        <m:ctrlPr>
                          <a:rPr lang="en-US" sz="2400" i="1">
                            <a:latin typeface="Cambria Math"/>
                          </a:rPr>
                        </m:ctrlPr>
                      </m:accPr>
                      <m:e>
                        <m:r>
                          <a:rPr lang="en-US" sz="2400" i="1">
                            <a:latin typeface="Cambria Math"/>
                          </a:rPr>
                          <m:t>𝑖</m:t>
                        </m:r>
                      </m:e>
                    </m:acc>
                    <m:r>
                      <a:rPr lang="en-US" sz="2400" i="1">
                        <a:latin typeface="Cambria Math"/>
                      </a:rPr>
                      <m:t>+</m:t>
                    </m:r>
                    <m:sSub>
                      <m:sSubPr>
                        <m:ctrlPr>
                          <a:rPr lang="en-US" sz="2400" i="1">
                            <a:latin typeface="Cambria Math"/>
                          </a:rPr>
                        </m:ctrlPr>
                      </m:sSubPr>
                      <m:e>
                        <m:r>
                          <a:rPr lang="en-US" sz="2400" i="1">
                            <a:latin typeface="Cambria Math"/>
                          </a:rPr>
                          <m:t>𝐴</m:t>
                        </m:r>
                      </m:e>
                      <m:sub>
                        <m:r>
                          <a:rPr lang="en-US" sz="2400" i="1">
                            <a:latin typeface="Cambria Math"/>
                          </a:rPr>
                          <m:t>𝑦</m:t>
                        </m:r>
                      </m:sub>
                    </m:sSub>
                    <m:acc>
                      <m:accPr>
                        <m:chr m:val="̂"/>
                        <m:ctrlPr>
                          <a:rPr lang="en-US" sz="2400" i="1">
                            <a:latin typeface="Cambria Math"/>
                          </a:rPr>
                        </m:ctrlPr>
                      </m:accPr>
                      <m:e>
                        <m:r>
                          <a:rPr lang="en-US" sz="2400" i="1">
                            <a:latin typeface="Cambria Math"/>
                          </a:rPr>
                          <m:t>𝑗</m:t>
                        </m:r>
                      </m:e>
                    </m:acc>
                  </m:oMath>
                </a14:m>
                <a:r>
                  <a:rPr lang="en-US" sz="2400" dirty="0"/>
                  <a:t>+</a:t>
                </a:r>
                <a14:m>
                  <m:oMath xmlns:m="http://schemas.openxmlformats.org/officeDocument/2006/math">
                    <m:sSub>
                      <m:sSubPr>
                        <m:ctrlPr>
                          <a:rPr lang="en-US" sz="2400" i="1">
                            <a:latin typeface="Cambria Math"/>
                          </a:rPr>
                        </m:ctrlPr>
                      </m:sSubPr>
                      <m:e>
                        <m:r>
                          <a:rPr lang="en-US" sz="2400" i="1">
                            <a:latin typeface="Cambria Math"/>
                          </a:rPr>
                          <m:t>𝐴</m:t>
                        </m:r>
                      </m:e>
                      <m:sub>
                        <m:r>
                          <a:rPr lang="en-US" sz="2400" i="1">
                            <a:latin typeface="Cambria Math"/>
                          </a:rPr>
                          <m:t>𝑧</m:t>
                        </m:r>
                      </m:sub>
                    </m:sSub>
                    <m:acc>
                      <m:accPr>
                        <m:chr m:val="̂"/>
                        <m:ctrlPr>
                          <a:rPr lang="en-US" sz="2400" i="1">
                            <a:latin typeface="Cambria Math"/>
                          </a:rPr>
                        </m:ctrlPr>
                      </m:accPr>
                      <m:e>
                        <m:r>
                          <a:rPr lang="en-US" sz="2400" i="1">
                            <a:latin typeface="Cambria Math"/>
                          </a:rPr>
                          <m:t>𝑘</m:t>
                        </m:r>
                      </m:e>
                    </m:acc>
                  </m:oMath>
                </a14:m>
                <a:r>
                  <a:rPr lang="en-US" sz="2400" dirty="0"/>
                  <a:t>)</a:t>
                </a:r>
                <a:r>
                  <a:rPr lang="en-US" sz="2400" dirty="0" smtClean="0"/>
                  <a:t>×</a:t>
                </a:r>
                <a:r>
                  <a:rPr lang="en-US" sz="2400" dirty="0"/>
                  <a:t>(</a:t>
                </a:r>
                <a14:m>
                  <m:oMath xmlns:m="http://schemas.openxmlformats.org/officeDocument/2006/math">
                    <m:sSub>
                      <m:sSubPr>
                        <m:ctrlPr>
                          <a:rPr lang="en-US" sz="2400" i="1">
                            <a:latin typeface="Cambria Math"/>
                          </a:rPr>
                        </m:ctrlPr>
                      </m:sSubPr>
                      <m:e>
                        <m:r>
                          <a:rPr lang="en-US" sz="2400" i="1">
                            <a:latin typeface="Cambria Math"/>
                          </a:rPr>
                          <m:t>𝐵</m:t>
                        </m:r>
                      </m:e>
                      <m:sub>
                        <m:r>
                          <a:rPr lang="en-US" sz="2400" i="1">
                            <a:latin typeface="Cambria Math"/>
                          </a:rPr>
                          <m:t>𝑥</m:t>
                        </m:r>
                      </m:sub>
                    </m:sSub>
                    <m:acc>
                      <m:accPr>
                        <m:chr m:val="̂"/>
                        <m:ctrlPr>
                          <a:rPr lang="en-US" sz="2400" i="1">
                            <a:latin typeface="Cambria Math"/>
                          </a:rPr>
                        </m:ctrlPr>
                      </m:accPr>
                      <m:e>
                        <m:r>
                          <a:rPr lang="en-US" sz="2400" i="1">
                            <a:latin typeface="Cambria Math"/>
                          </a:rPr>
                          <m:t>𝑖</m:t>
                        </m:r>
                      </m:e>
                    </m:acc>
                    <m:r>
                      <a:rPr lang="en-US" sz="2400" i="1">
                        <a:latin typeface="Cambria Math"/>
                      </a:rPr>
                      <m:t>+</m:t>
                    </m:r>
                    <m:sSub>
                      <m:sSubPr>
                        <m:ctrlPr>
                          <a:rPr lang="en-US" sz="2400" i="1">
                            <a:latin typeface="Cambria Math"/>
                          </a:rPr>
                        </m:ctrlPr>
                      </m:sSubPr>
                      <m:e>
                        <m:r>
                          <a:rPr lang="en-US" sz="2400" i="1">
                            <a:latin typeface="Cambria Math"/>
                          </a:rPr>
                          <m:t>𝐵</m:t>
                        </m:r>
                      </m:e>
                      <m:sub>
                        <m:r>
                          <a:rPr lang="en-US" sz="2400" i="1">
                            <a:latin typeface="Cambria Math"/>
                          </a:rPr>
                          <m:t>𝑦</m:t>
                        </m:r>
                      </m:sub>
                    </m:sSub>
                    <m:acc>
                      <m:accPr>
                        <m:chr m:val="̂"/>
                        <m:ctrlPr>
                          <a:rPr lang="en-US" sz="2400" i="1">
                            <a:latin typeface="Cambria Math"/>
                          </a:rPr>
                        </m:ctrlPr>
                      </m:accPr>
                      <m:e>
                        <m:r>
                          <a:rPr lang="en-US" sz="2400" i="1">
                            <a:latin typeface="Cambria Math"/>
                          </a:rPr>
                          <m:t>𝑗</m:t>
                        </m:r>
                      </m:e>
                    </m:acc>
                  </m:oMath>
                </a14:m>
                <a:r>
                  <a:rPr lang="en-US" sz="2400" dirty="0"/>
                  <a:t>+</a:t>
                </a:r>
                <a14:m>
                  <m:oMath xmlns:m="http://schemas.openxmlformats.org/officeDocument/2006/math">
                    <m:sSub>
                      <m:sSubPr>
                        <m:ctrlPr>
                          <a:rPr lang="en-US" sz="2400" i="1">
                            <a:latin typeface="Cambria Math"/>
                          </a:rPr>
                        </m:ctrlPr>
                      </m:sSubPr>
                      <m:e>
                        <m:r>
                          <a:rPr lang="en-US" sz="2400" i="1">
                            <a:latin typeface="Cambria Math"/>
                          </a:rPr>
                          <m:t>𝐵</m:t>
                        </m:r>
                      </m:e>
                      <m:sub>
                        <m:r>
                          <a:rPr lang="en-US" sz="2400" i="1">
                            <a:latin typeface="Cambria Math"/>
                          </a:rPr>
                          <m:t>𝑧</m:t>
                        </m:r>
                      </m:sub>
                    </m:sSub>
                    <m:acc>
                      <m:accPr>
                        <m:chr m:val="̂"/>
                        <m:ctrlPr>
                          <a:rPr lang="en-US" sz="2400" i="1">
                            <a:latin typeface="Cambria Math"/>
                          </a:rPr>
                        </m:ctrlPr>
                      </m:accPr>
                      <m:e>
                        <m:r>
                          <a:rPr lang="en-US" sz="2400" i="1">
                            <a:latin typeface="Cambria Math"/>
                          </a:rPr>
                          <m:t>𝑘</m:t>
                        </m:r>
                      </m:e>
                    </m:acc>
                  </m:oMath>
                </a14:m>
                <a:r>
                  <a:rPr lang="en-US" sz="2400" dirty="0"/>
                  <a:t>)</a:t>
                </a:r>
                <a:br>
                  <a:rPr lang="en-US" sz="2400" dirty="0"/>
                </a:br>
                <a:r>
                  <a:rPr lang="en-US" sz="2400" dirty="0"/>
                  <a:t>=</a:t>
                </a:r>
                <a14:m>
                  <m:oMath xmlns:m="http://schemas.openxmlformats.org/officeDocument/2006/math">
                    <m:sSub>
                      <m:sSubPr>
                        <m:ctrlPr>
                          <a:rPr lang="en-US" sz="2400" i="1">
                            <a:latin typeface="Cambria Math"/>
                          </a:rPr>
                        </m:ctrlPr>
                      </m:sSubPr>
                      <m:e>
                        <m:r>
                          <a:rPr lang="en-US" sz="2400" i="1">
                            <a:latin typeface="Cambria Math"/>
                          </a:rPr>
                          <m:t>𝐴</m:t>
                        </m:r>
                      </m:e>
                      <m:sub>
                        <m:r>
                          <a:rPr lang="en-US" sz="2400" i="1">
                            <a:latin typeface="Cambria Math"/>
                          </a:rPr>
                          <m:t>𝑥</m:t>
                        </m:r>
                      </m:sub>
                    </m:sSub>
                    <m:acc>
                      <m:accPr>
                        <m:chr m:val="̂"/>
                        <m:ctrlPr>
                          <a:rPr lang="en-US" sz="2400" i="1">
                            <a:latin typeface="Cambria Math"/>
                          </a:rPr>
                        </m:ctrlPr>
                      </m:accPr>
                      <m:e>
                        <m:r>
                          <a:rPr lang="en-US" sz="2400" i="1">
                            <a:latin typeface="Cambria Math"/>
                          </a:rPr>
                          <m:t>𝑖</m:t>
                        </m:r>
                      </m:e>
                    </m:acc>
                    <m:r>
                      <m:rPr>
                        <m:nor/>
                      </m:rPr>
                      <a:rPr lang="en-US" sz="2400" dirty="0"/>
                      <m:t>×</m:t>
                    </m:r>
                  </m:oMath>
                </a14:m>
                <a:r>
                  <a:rPr lang="en-US" sz="2400" dirty="0"/>
                  <a:t>(</a:t>
                </a:r>
                <a14:m>
                  <m:oMath xmlns:m="http://schemas.openxmlformats.org/officeDocument/2006/math">
                    <m:sSub>
                      <m:sSubPr>
                        <m:ctrlPr>
                          <a:rPr lang="en-US" sz="2400" i="1">
                            <a:latin typeface="Cambria Math"/>
                          </a:rPr>
                        </m:ctrlPr>
                      </m:sSubPr>
                      <m:e>
                        <m:r>
                          <a:rPr lang="en-US" sz="2400" i="1">
                            <a:latin typeface="Cambria Math"/>
                          </a:rPr>
                          <m:t>𝐵</m:t>
                        </m:r>
                      </m:e>
                      <m:sub>
                        <m:r>
                          <a:rPr lang="en-US" sz="2400" i="1">
                            <a:latin typeface="Cambria Math"/>
                          </a:rPr>
                          <m:t>𝑥</m:t>
                        </m:r>
                      </m:sub>
                    </m:sSub>
                    <m:acc>
                      <m:accPr>
                        <m:chr m:val="̂"/>
                        <m:ctrlPr>
                          <a:rPr lang="en-US" sz="2400" i="1">
                            <a:latin typeface="Cambria Math"/>
                          </a:rPr>
                        </m:ctrlPr>
                      </m:accPr>
                      <m:e>
                        <m:r>
                          <a:rPr lang="en-US" sz="2400" i="1">
                            <a:latin typeface="Cambria Math"/>
                          </a:rPr>
                          <m:t>𝑖</m:t>
                        </m:r>
                      </m:e>
                    </m:acc>
                    <m:r>
                      <a:rPr lang="en-US" sz="2400" i="1">
                        <a:latin typeface="Cambria Math"/>
                      </a:rPr>
                      <m:t>+</m:t>
                    </m:r>
                    <m:sSub>
                      <m:sSubPr>
                        <m:ctrlPr>
                          <a:rPr lang="en-US" sz="2400" i="1">
                            <a:latin typeface="Cambria Math"/>
                          </a:rPr>
                        </m:ctrlPr>
                      </m:sSubPr>
                      <m:e>
                        <m:r>
                          <a:rPr lang="en-US" sz="2400" i="1">
                            <a:latin typeface="Cambria Math"/>
                          </a:rPr>
                          <m:t>𝐵</m:t>
                        </m:r>
                      </m:e>
                      <m:sub>
                        <m:r>
                          <a:rPr lang="en-US" sz="2400" i="1">
                            <a:latin typeface="Cambria Math"/>
                          </a:rPr>
                          <m:t>𝑦</m:t>
                        </m:r>
                      </m:sub>
                    </m:sSub>
                    <m:acc>
                      <m:accPr>
                        <m:chr m:val="̂"/>
                        <m:ctrlPr>
                          <a:rPr lang="en-US" sz="2400" i="1">
                            <a:latin typeface="Cambria Math"/>
                          </a:rPr>
                        </m:ctrlPr>
                      </m:accPr>
                      <m:e>
                        <m:r>
                          <a:rPr lang="en-US" sz="2400" i="1">
                            <a:latin typeface="Cambria Math"/>
                          </a:rPr>
                          <m:t>𝑗</m:t>
                        </m:r>
                      </m:e>
                    </m:acc>
                  </m:oMath>
                </a14:m>
                <a:r>
                  <a:rPr lang="en-US" sz="2400" dirty="0"/>
                  <a:t>+</a:t>
                </a:r>
                <a14:m>
                  <m:oMath xmlns:m="http://schemas.openxmlformats.org/officeDocument/2006/math">
                    <m:sSub>
                      <m:sSubPr>
                        <m:ctrlPr>
                          <a:rPr lang="en-US" sz="2400" i="1">
                            <a:latin typeface="Cambria Math"/>
                          </a:rPr>
                        </m:ctrlPr>
                      </m:sSubPr>
                      <m:e>
                        <m:r>
                          <a:rPr lang="en-US" sz="2400" i="1">
                            <a:latin typeface="Cambria Math"/>
                          </a:rPr>
                          <m:t>𝐵</m:t>
                        </m:r>
                      </m:e>
                      <m:sub>
                        <m:r>
                          <a:rPr lang="en-US" sz="2400" i="1">
                            <a:latin typeface="Cambria Math"/>
                          </a:rPr>
                          <m:t>𝑧</m:t>
                        </m:r>
                      </m:sub>
                    </m:sSub>
                    <m:acc>
                      <m:accPr>
                        <m:chr m:val="̂"/>
                        <m:ctrlPr>
                          <a:rPr lang="en-US" sz="2400" i="1">
                            <a:latin typeface="Cambria Math"/>
                          </a:rPr>
                        </m:ctrlPr>
                      </m:accPr>
                      <m:e>
                        <m:r>
                          <a:rPr lang="en-US" sz="2400" i="1">
                            <a:latin typeface="Cambria Math"/>
                          </a:rPr>
                          <m:t>𝑘</m:t>
                        </m:r>
                      </m:e>
                    </m:acc>
                    <m:sSub>
                      <m:sSubPr>
                        <m:ctrlPr>
                          <a:rPr lang="en-US" sz="2400" i="1">
                            <a:latin typeface="Cambria Math"/>
                          </a:rPr>
                        </m:ctrlPr>
                      </m:sSubPr>
                      <m:e>
                        <m:r>
                          <a:rPr lang="en-US" sz="2400" i="1">
                            <a:latin typeface="Cambria Math"/>
                          </a:rPr>
                          <m:t>)+</m:t>
                        </m:r>
                        <m:sSub>
                          <m:sSubPr>
                            <m:ctrlPr>
                              <a:rPr lang="en-US" sz="2400" i="1">
                                <a:latin typeface="Cambria Math"/>
                              </a:rPr>
                            </m:ctrlPr>
                          </m:sSubPr>
                          <m:e>
                            <m:r>
                              <a:rPr lang="en-US" sz="2400" i="1">
                                <a:latin typeface="Cambria Math"/>
                              </a:rPr>
                              <m:t>𝐴</m:t>
                            </m:r>
                          </m:e>
                          <m:sub>
                            <m:r>
                              <a:rPr lang="en-US" sz="2400" i="1">
                                <a:latin typeface="Cambria Math"/>
                              </a:rPr>
                              <m:t>𝑦</m:t>
                            </m:r>
                          </m:sub>
                        </m:sSub>
                        <m:acc>
                          <m:accPr>
                            <m:chr m:val="̂"/>
                            <m:ctrlPr>
                              <a:rPr lang="en-US" sz="2400" i="1">
                                <a:latin typeface="Cambria Math"/>
                              </a:rPr>
                            </m:ctrlPr>
                          </m:accPr>
                          <m:e>
                            <m:r>
                              <a:rPr lang="en-US" sz="2400" i="1">
                                <a:latin typeface="Cambria Math"/>
                              </a:rPr>
                              <m:t>𝑗</m:t>
                            </m:r>
                          </m:e>
                        </m:acc>
                        <m:r>
                          <m:rPr>
                            <m:nor/>
                          </m:rPr>
                          <a:rPr lang="en-US" sz="2400" dirty="0"/>
                          <m:t>×</m:t>
                        </m:r>
                        <m:r>
                          <a:rPr lang="en-US" sz="2400" i="1">
                            <a:latin typeface="Cambria Math"/>
                          </a:rPr>
                          <m:t>(</m:t>
                        </m:r>
                        <m:r>
                          <a:rPr lang="en-US" sz="2400" i="1">
                            <a:latin typeface="Cambria Math"/>
                          </a:rPr>
                          <m:t>𝐵</m:t>
                        </m:r>
                      </m:e>
                      <m:sub>
                        <m:r>
                          <a:rPr lang="en-US" sz="2400" i="1">
                            <a:latin typeface="Cambria Math"/>
                          </a:rPr>
                          <m:t>𝑥</m:t>
                        </m:r>
                      </m:sub>
                    </m:sSub>
                    <m:acc>
                      <m:accPr>
                        <m:chr m:val="̂"/>
                        <m:ctrlPr>
                          <a:rPr lang="en-US" sz="2400" i="1">
                            <a:latin typeface="Cambria Math"/>
                          </a:rPr>
                        </m:ctrlPr>
                      </m:accPr>
                      <m:e>
                        <m:r>
                          <a:rPr lang="en-US" sz="2400" i="1">
                            <a:latin typeface="Cambria Math"/>
                          </a:rPr>
                          <m:t>𝑖</m:t>
                        </m:r>
                      </m:e>
                    </m:acc>
                    <m:r>
                      <a:rPr lang="en-US" sz="2400" i="1">
                        <a:latin typeface="Cambria Math"/>
                      </a:rPr>
                      <m:t>+</m:t>
                    </m:r>
                    <m:sSub>
                      <m:sSubPr>
                        <m:ctrlPr>
                          <a:rPr lang="en-US" sz="2400" i="1">
                            <a:latin typeface="Cambria Math"/>
                          </a:rPr>
                        </m:ctrlPr>
                      </m:sSubPr>
                      <m:e>
                        <m:r>
                          <a:rPr lang="en-US" sz="2400" i="1">
                            <a:latin typeface="Cambria Math"/>
                          </a:rPr>
                          <m:t>𝐵</m:t>
                        </m:r>
                      </m:e>
                      <m:sub>
                        <m:r>
                          <a:rPr lang="en-US" sz="2400" i="1">
                            <a:latin typeface="Cambria Math"/>
                          </a:rPr>
                          <m:t>𝑦</m:t>
                        </m:r>
                      </m:sub>
                    </m:sSub>
                    <m:acc>
                      <m:accPr>
                        <m:chr m:val="̂"/>
                        <m:ctrlPr>
                          <a:rPr lang="en-US" sz="2400" i="1">
                            <a:latin typeface="Cambria Math"/>
                          </a:rPr>
                        </m:ctrlPr>
                      </m:accPr>
                      <m:e>
                        <m:r>
                          <a:rPr lang="en-US" sz="2400" i="1">
                            <a:latin typeface="Cambria Math"/>
                          </a:rPr>
                          <m:t>𝑗</m:t>
                        </m:r>
                      </m:e>
                    </m:acc>
                  </m:oMath>
                </a14:m>
                <a:r>
                  <a:rPr lang="en-US" sz="2400" dirty="0"/>
                  <a:t>+</a:t>
                </a:r>
                <a14:m>
                  <m:oMath xmlns:m="http://schemas.openxmlformats.org/officeDocument/2006/math">
                    <m:sSub>
                      <m:sSubPr>
                        <m:ctrlPr>
                          <a:rPr lang="en-US" sz="2400" i="1">
                            <a:latin typeface="Cambria Math"/>
                          </a:rPr>
                        </m:ctrlPr>
                      </m:sSubPr>
                      <m:e>
                        <m:r>
                          <a:rPr lang="en-US" sz="2400" i="1">
                            <a:latin typeface="Cambria Math"/>
                          </a:rPr>
                          <m:t>𝐵</m:t>
                        </m:r>
                      </m:e>
                      <m:sub>
                        <m:r>
                          <a:rPr lang="en-US" sz="2400" i="1">
                            <a:latin typeface="Cambria Math"/>
                          </a:rPr>
                          <m:t>𝑧</m:t>
                        </m:r>
                      </m:sub>
                    </m:sSub>
                    <m:acc>
                      <m:accPr>
                        <m:chr m:val="̂"/>
                        <m:ctrlPr>
                          <a:rPr lang="en-US" sz="2400" i="1">
                            <a:latin typeface="Cambria Math"/>
                          </a:rPr>
                        </m:ctrlPr>
                      </m:accPr>
                      <m:e>
                        <m:r>
                          <a:rPr lang="en-US" sz="2400" i="1">
                            <a:latin typeface="Cambria Math"/>
                          </a:rPr>
                          <m:t>𝑘</m:t>
                        </m:r>
                      </m:e>
                    </m:acc>
                    <m:sSub>
                      <m:sSubPr>
                        <m:ctrlPr>
                          <a:rPr lang="en-US" sz="2400" i="1">
                            <a:latin typeface="Cambria Math"/>
                          </a:rPr>
                        </m:ctrlPr>
                      </m:sSubPr>
                      <m:e>
                        <m:r>
                          <a:rPr lang="en-US" sz="2400" i="1">
                            <a:latin typeface="Cambria Math"/>
                          </a:rPr>
                          <m:t>)+</m:t>
                        </m:r>
                        <m:sSub>
                          <m:sSubPr>
                            <m:ctrlPr>
                              <a:rPr lang="en-US" sz="2400" i="1">
                                <a:latin typeface="Cambria Math"/>
                              </a:rPr>
                            </m:ctrlPr>
                          </m:sSubPr>
                          <m:e>
                            <m:r>
                              <a:rPr lang="en-US" sz="2400" i="1">
                                <a:latin typeface="Cambria Math"/>
                              </a:rPr>
                              <m:t>𝐴</m:t>
                            </m:r>
                          </m:e>
                          <m:sub>
                            <m:r>
                              <a:rPr lang="en-US" sz="2400" i="1">
                                <a:latin typeface="Cambria Math"/>
                              </a:rPr>
                              <m:t>𝑧</m:t>
                            </m:r>
                          </m:sub>
                        </m:sSub>
                        <m:acc>
                          <m:accPr>
                            <m:chr m:val="̂"/>
                            <m:ctrlPr>
                              <a:rPr lang="en-US" sz="2400" i="1">
                                <a:latin typeface="Cambria Math"/>
                              </a:rPr>
                            </m:ctrlPr>
                          </m:accPr>
                          <m:e>
                            <m:r>
                              <a:rPr lang="en-US" sz="2400" i="1">
                                <a:latin typeface="Cambria Math"/>
                              </a:rPr>
                              <m:t>𝑘</m:t>
                            </m:r>
                          </m:e>
                        </m:acc>
                        <m:r>
                          <m:rPr>
                            <m:nor/>
                          </m:rPr>
                          <a:rPr lang="en-US" sz="2400" dirty="0"/>
                          <m:t>×</m:t>
                        </m:r>
                        <m:r>
                          <a:rPr lang="en-US" sz="2400" i="1">
                            <a:latin typeface="Cambria Math"/>
                          </a:rPr>
                          <m:t>(</m:t>
                        </m:r>
                        <m:r>
                          <a:rPr lang="en-US" sz="2400" i="1">
                            <a:latin typeface="Cambria Math"/>
                          </a:rPr>
                          <m:t>𝐵</m:t>
                        </m:r>
                      </m:e>
                      <m:sub>
                        <m:r>
                          <a:rPr lang="en-US" sz="2400" i="1">
                            <a:latin typeface="Cambria Math"/>
                          </a:rPr>
                          <m:t>𝑥</m:t>
                        </m:r>
                      </m:sub>
                    </m:sSub>
                    <m:acc>
                      <m:accPr>
                        <m:chr m:val="̂"/>
                        <m:ctrlPr>
                          <a:rPr lang="en-US" sz="2400" i="1">
                            <a:latin typeface="Cambria Math"/>
                          </a:rPr>
                        </m:ctrlPr>
                      </m:accPr>
                      <m:e>
                        <m:r>
                          <a:rPr lang="en-US" sz="2400" i="1">
                            <a:latin typeface="Cambria Math"/>
                          </a:rPr>
                          <m:t>𝑖</m:t>
                        </m:r>
                      </m:e>
                    </m:acc>
                    <m:r>
                      <a:rPr lang="en-US" sz="2400" i="1">
                        <a:latin typeface="Cambria Math"/>
                      </a:rPr>
                      <m:t>+</m:t>
                    </m:r>
                    <m:sSub>
                      <m:sSubPr>
                        <m:ctrlPr>
                          <a:rPr lang="en-US" sz="2400" i="1">
                            <a:latin typeface="Cambria Math"/>
                          </a:rPr>
                        </m:ctrlPr>
                      </m:sSubPr>
                      <m:e>
                        <m:r>
                          <a:rPr lang="en-US" sz="2400" i="1">
                            <a:latin typeface="Cambria Math"/>
                          </a:rPr>
                          <m:t>𝐵</m:t>
                        </m:r>
                      </m:e>
                      <m:sub>
                        <m:r>
                          <a:rPr lang="en-US" sz="2400" i="1">
                            <a:latin typeface="Cambria Math"/>
                          </a:rPr>
                          <m:t>𝑦</m:t>
                        </m:r>
                      </m:sub>
                    </m:sSub>
                    <m:acc>
                      <m:accPr>
                        <m:chr m:val="̂"/>
                        <m:ctrlPr>
                          <a:rPr lang="en-US" sz="2400" i="1">
                            <a:latin typeface="Cambria Math"/>
                          </a:rPr>
                        </m:ctrlPr>
                      </m:accPr>
                      <m:e>
                        <m:r>
                          <a:rPr lang="en-US" sz="2400" i="1">
                            <a:latin typeface="Cambria Math"/>
                          </a:rPr>
                          <m:t>𝑗</m:t>
                        </m:r>
                      </m:e>
                    </m:acc>
                  </m:oMath>
                </a14:m>
                <a:r>
                  <a:rPr lang="en-US" sz="2400" dirty="0"/>
                  <a:t>+</a:t>
                </a:r>
                <a14:m>
                  <m:oMath xmlns:m="http://schemas.openxmlformats.org/officeDocument/2006/math">
                    <m:sSub>
                      <m:sSubPr>
                        <m:ctrlPr>
                          <a:rPr lang="en-US" sz="2400" i="1">
                            <a:latin typeface="Cambria Math"/>
                          </a:rPr>
                        </m:ctrlPr>
                      </m:sSubPr>
                      <m:e>
                        <m:r>
                          <a:rPr lang="en-US" sz="2400" i="1">
                            <a:latin typeface="Cambria Math"/>
                          </a:rPr>
                          <m:t>𝐵</m:t>
                        </m:r>
                      </m:e>
                      <m:sub>
                        <m:r>
                          <a:rPr lang="en-US" sz="2400" i="1">
                            <a:latin typeface="Cambria Math"/>
                          </a:rPr>
                          <m:t>𝑧</m:t>
                        </m:r>
                      </m:sub>
                    </m:sSub>
                    <m:acc>
                      <m:accPr>
                        <m:chr m:val="̂"/>
                        <m:ctrlPr>
                          <a:rPr lang="en-US" sz="2400" i="1">
                            <a:latin typeface="Cambria Math"/>
                          </a:rPr>
                        </m:ctrlPr>
                      </m:accPr>
                      <m:e>
                        <m:r>
                          <a:rPr lang="en-US" sz="2400" i="1">
                            <a:latin typeface="Cambria Math"/>
                          </a:rPr>
                          <m:t>𝑘</m:t>
                        </m:r>
                      </m:e>
                    </m:acc>
                  </m:oMath>
                </a14:m>
                <a:r>
                  <a:rPr lang="en-US" sz="2400" dirty="0"/>
                  <a:t>)</a:t>
                </a:r>
                <a:r>
                  <a:rPr lang="en-US" sz="2400" dirty="0" smtClean="0"/>
                  <a:t> </a:t>
                </a:r>
                <a:r>
                  <a:rPr lang="en-US" sz="2400" dirty="0"/>
                  <a:t>=</a:t>
                </a:r>
                <a14:m>
                  <m:oMath xmlns:m="http://schemas.openxmlformats.org/officeDocument/2006/math">
                    <m:sSub>
                      <m:sSubPr>
                        <m:ctrlPr>
                          <a:rPr lang="en-US" sz="2400" i="1">
                            <a:latin typeface="Cambria Math"/>
                          </a:rPr>
                        </m:ctrlPr>
                      </m:sSubPr>
                      <m:e>
                        <m:r>
                          <a:rPr lang="en-US" sz="2400" i="1">
                            <a:latin typeface="Cambria Math"/>
                          </a:rPr>
                          <m:t>𝐴</m:t>
                        </m:r>
                      </m:e>
                      <m:sub>
                        <m:r>
                          <a:rPr lang="en-US" sz="2400" i="1">
                            <a:latin typeface="Cambria Math"/>
                          </a:rPr>
                          <m:t>𝑥</m:t>
                        </m:r>
                      </m:sub>
                    </m:sSub>
                    <m:sSub>
                      <m:sSubPr>
                        <m:ctrlPr>
                          <a:rPr lang="en-US" sz="2400" i="1">
                            <a:latin typeface="Cambria Math"/>
                          </a:rPr>
                        </m:ctrlPr>
                      </m:sSubPr>
                      <m:e>
                        <m:r>
                          <a:rPr lang="en-US" sz="2400" i="1">
                            <a:latin typeface="Cambria Math"/>
                          </a:rPr>
                          <m:t>𝐵</m:t>
                        </m:r>
                      </m:e>
                      <m:sub>
                        <m:r>
                          <a:rPr lang="en-US" sz="2400" i="1">
                            <a:latin typeface="Cambria Math"/>
                          </a:rPr>
                          <m:t>𝑥</m:t>
                        </m:r>
                      </m:sub>
                    </m:sSub>
                  </m:oMath>
                </a14:m>
                <a:r>
                  <a:rPr lang="en-US" sz="2400" dirty="0"/>
                  <a:t>(</a:t>
                </a:r>
                <a14:m>
                  <m:oMath xmlns:m="http://schemas.openxmlformats.org/officeDocument/2006/math">
                    <m:acc>
                      <m:accPr>
                        <m:chr m:val="̂"/>
                        <m:ctrlPr>
                          <a:rPr lang="en-US" sz="2400" i="1" dirty="0">
                            <a:latin typeface="Cambria Math"/>
                          </a:rPr>
                        </m:ctrlPr>
                      </m:accPr>
                      <m:e>
                        <m:r>
                          <a:rPr lang="en-US" sz="2400" i="1" dirty="0">
                            <a:latin typeface="Cambria Math"/>
                          </a:rPr>
                          <m:t>𝑖</m:t>
                        </m:r>
                      </m:e>
                    </m:acc>
                    <m:r>
                      <m:rPr>
                        <m:nor/>
                      </m:rPr>
                      <a:rPr lang="en-US" sz="2400" dirty="0"/>
                      <m:t>×</m:t>
                    </m:r>
                    <m:acc>
                      <m:accPr>
                        <m:chr m:val="̂"/>
                        <m:ctrlPr>
                          <a:rPr lang="en-US" sz="2400" i="1" dirty="0" smtClean="0">
                            <a:latin typeface="Cambria Math"/>
                          </a:rPr>
                        </m:ctrlPr>
                      </m:accPr>
                      <m:e>
                        <m:r>
                          <a:rPr lang="en-US" sz="2400" b="0" i="1" dirty="0" smtClean="0">
                            <a:latin typeface="Cambria Math"/>
                          </a:rPr>
                          <m:t>𝑖</m:t>
                        </m:r>
                      </m:e>
                    </m:acc>
                  </m:oMath>
                </a14:m>
                <a:r>
                  <a:rPr lang="en-US" sz="2400" dirty="0" smtClean="0"/>
                  <a:t>)</a:t>
                </a:r>
                <a:r>
                  <a:rPr lang="en-US" sz="2400" dirty="0"/>
                  <a:t>+</a:t>
                </a:r>
                <a14:m>
                  <m:oMath xmlns:m="http://schemas.openxmlformats.org/officeDocument/2006/math">
                    <m:sSub>
                      <m:sSubPr>
                        <m:ctrlPr>
                          <a:rPr lang="en-US" sz="2400" i="1">
                            <a:latin typeface="Cambria Math"/>
                          </a:rPr>
                        </m:ctrlPr>
                      </m:sSubPr>
                      <m:e>
                        <m:r>
                          <a:rPr lang="en-US" sz="2400" i="1">
                            <a:latin typeface="Cambria Math"/>
                          </a:rPr>
                          <m:t>𝐴</m:t>
                        </m:r>
                      </m:e>
                      <m:sub>
                        <m:r>
                          <a:rPr lang="en-US" sz="2400" i="1">
                            <a:latin typeface="Cambria Math"/>
                          </a:rPr>
                          <m:t>𝑥</m:t>
                        </m:r>
                      </m:sub>
                    </m:sSub>
                    <m:sSub>
                      <m:sSubPr>
                        <m:ctrlPr>
                          <a:rPr lang="en-US" sz="2400" i="1">
                            <a:latin typeface="Cambria Math"/>
                          </a:rPr>
                        </m:ctrlPr>
                      </m:sSubPr>
                      <m:e>
                        <m:r>
                          <a:rPr lang="en-US" sz="2400" i="1">
                            <a:latin typeface="Cambria Math"/>
                          </a:rPr>
                          <m:t>𝐵</m:t>
                        </m:r>
                      </m:e>
                      <m:sub>
                        <m:r>
                          <a:rPr lang="en-US" sz="2400" i="1">
                            <a:latin typeface="Cambria Math"/>
                          </a:rPr>
                          <m:t>𝑦</m:t>
                        </m:r>
                      </m:sub>
                    </m:sSub>
                  </m:oMath>
                </a14:m>
                <a:r>
                  <a:rPr lang="en-US" sz="2400" dirty="0" smtClean="0"/>
                  <a:t>(</a:t>
                </a:r>
                <a14:m>
                  <m:oMath xmlns:m="http://schemas.openxmlformats.org/officeDocument/2006/math">
                    <m:acc>
                      <m:accPr>
                        <m:chr m:val="̂"/>
                        <m:ctrlPr>
                          <a:rPr lang="en-US" sz="2400" i="1" dirty="0" smtClean="0">
                            <a:latin typeface="Cambria Math"/>
                          </a:rPr>
                        </m:ctrlPr>
                      </m:accPr>
                      <m:e>
                        <m:r>
                          <a:rPr lang="en-US" sz="2400" b="0" i="1" dirty="0" smtClean="0">
                            <a:latin typeface="Cambria Math"/>
                          </a:rPr>
                          <m:t>𝑖</m:t>
                        </m:r>
                      </m:e>
                    </m:acc>
                  </m:oMath>
                </a14:m>
                <a:r>
                  <a:rPr lang="en-US" sz="2400" dirty="0" smtClean="0"/>
                  <a:t>×</a:t>
                </a:r>
                <a14:m>
                  <m:oMath xmlns:m="http://schemas.openxmlformats.org/officeDocument/2006/math">
                    <m:acc>
                      <m:accPr>
                        <m:chr m:val="̂"/>
                        <m:ctrlPr>
                          <a:rPr lang="en-US" sz="2400" i="1" dirty="0" smtClean="0">
                            <a:latin typeface="Cambria Math"/>
                          </a:rPr>
                        </m:ctrlPr>
                      </m:accPr>
                      <m:e>
                        <m:r>
                          <a:rPr lang="en-US" sz="2400" b="0" i="1" dirty="0" smtClean="0">
                            <a:latin typeface="Cambria Math"/>
                          </a:rPr>
                          <m:t>𝑗</m:t>
                        </m:r>
                      </m:e>
                    </m:acc>
                  </m:oMath>
                </a14:m>
                <a:r>
                  <a:rPr lang="en-US" sz="2400" dirty="0" smtClean="0"/>
                  <a:t>)</a:t>
                </a:r>
                <a:r>
                  <a:rPr lang="en-US" sz="2400" dirty="0"/>
                  <a:t>+</a:t>
                </a:r>
                <a14:m>
                  <m:oMath xmlns:m="http://schemas.openxmlformats.org/officeDocument/2006/math">
                    <m:sSub>
                      <m:sSubPr>
                        <m:ctrlPr>
                          <a:rPr lang="en-US" sz="2400" i="1">
                            <a:latin typeface="Cambria Math"/>
                          </a:rPr>
                        </m:ctrlPr>
                      </m:sSubPr>
                      <m:e>
                        <m:r>
                          <a:rPr lang="en-US" sz="2400" i="1">
                            <a:latin typeface="Cambria Math"/>
                          </a:rPr>
                          <m:t>𝐴</m:t>
                        </m:r>
                      </m:e>
                      <m:sub>
                        <m:r>
                          <a:rPr lang="en-US" sz="2400" i="1">
                            <a:latin typeface="Cambria Math"/>
                          </a:rPr>
                          <m:t>𝑥</m:t>
                        </m:r>
                      </m:sub>
                    </m:sSub>
                    <m:sSub>
                      <m:sSubPr>
                        <m:ctrlPr>
                          <a:rPr lang="en-US" sz="2400" i="1">
                            <a:latin typeface="Cambria Math"/>
                          </a:rPr>
                        </m:ctrlPr>
                      </m:sSubPr>
                      <m:e>
                        <m:r>
                          <a:rPr lang="en-US" sz="2400" i="1">
                            <a:latin typeface="Cambria Math"/>
                          </a:rPr>
                          <m:t>𝐵</m:t>
                        </m:r>
                      </m:e>
                      <m:sub>
                        <m:r>
                          <a:rPr lang="en-US" sz="2400" i="1">
                            <a:latin typeface="Cambria Math"/>
                          </a:rPr>
                          <m:t>𝑧</m:t>
                        </m:r>
                      </m:sub>
                    </m:sSub>
                  </m:oMath>
                </a14:m>
                <a:r>
                  <a:rPr lang="en-US" sz="2400" dirty="0"/>
                  <a:t>(</a:t>
                </a:r>
                <a14:m>
                  <m:oMath xmlns:m="http://schemas.openxmlformats.org/officeDocument/2006/math">
                    <m:acc>
                      <m:accPr>
                        <m:chr m:val="̂"/>
                        <m:ctrlPr>
                          <a:rPr lang="en-US" sz="2400" i="1" dirty="0" smtClean="0">
                            <a:latin typeface="Cambria Math"/>
                          </a:rPr>
                        </m:ctrlPr>
                      </m:accPr>
                      <m:e>
                        <m:r>
                          <a:rPr lang="en-US" sz="2400" b="0" i="1" dirty="0" smtClean="0">
                            <a:latin typeface="Cambria Math"/>
                          </a:rPr>
                          <m:t>𝑖</m:t>
                        </m:r>
                      </m:e>
                    </m:acc>
                  </m:oMath>
                </a14:m>
                <a:r>
                  <a:rPr lang="en-US" sz="2400" dirty="0"/>
                  <a:t>×</a:t>
                </a:r>
                <a14:m>
                  <m:oMath xmlns:m="http://schemas.openxmlformats.org/officeDocument/2006/math">
                    <m:acc>
                      <m:accPr>
                        <m:chr m:val="̂"/>
                        <m:ctrlPr>
                          <a:rPr lang="en-US" sz="2400" i="1" dirty="0" smtClean="0">
                            <a:latin typeface="Cambria Math"/>
                          </a:rPr>
                        </m:ctrlPr>
                      </m:accPr>
                      <m:e>
                        <m:r>
                          <a:rPr lang="en-US" sz="2400" b="0" i="1" dirty="0" smtClean="0">
                            <a:latin typeface="Cambria Math"/>
                          </a:rPr>
                          <m:t>𝑘</m:t>
                        </m:r>
                      </m:e>
                    </m:acc>
                  </m:oMath>
                </a14:m>
                <a:r>
                  <a:rPr lang="en-US" sz="2400" dirty="0"/>
                  <a:t>)+</a:t>
                </a:r>
                <a14:m>
                  <m:oMath xmlns:m="http://schemas.openxmlformats.org/officeDocument/2006/math">
                    <m:sSub>
                      <m:sSubPr>
                        <m:ctrlPr>
                          <a:rPr lang="en-US" sz="2400" i="1">
                            <a:latin typeface="Cambria Math"/>
                          </a:rPr>
                        </m:ctrlPr>
                      </m:sSubPr>
                      <m:e>
                        <m:r>
                          <a:rPr lang="en-US" sz="2400" i="1">
                            <a:latin typeface="Cambria Math"/>
                          </a:rPr>
                          <m:t>𝐴</m:t>
                        </m:r>
                      </m:e>
                      <m:sub>
                        <m:r>
                          <a:rPr lang="en-US" sz="2400" i="1">
                            <a:latin typeface="Cambria Math"/>
                          </a:rPr>
                          <m:t>𝑦</m:t>
                        </m:r>
                      </m:sub>
                    </m:sSub>
                    <m:sSub>
                      <m:sSubPr>
                        <m:ctrlPr>
                          <a:rPr lang="en-US" sz="2400" i="1">
                            <a:latin typeface="Cambria Math"/>
                          </a:rPr>
                        </m:ctrlPr>
                      </m:sSubPr>
                      <m:e>
                        <m:r>
                          <a:rPr lang="en-US" sz="2400" i="1">
                            <a:latin typeface="Cambria Math"/>
                          </a:rPr>
                          <m:t>𝐵</m:t>
                        </m:r>
                      </m:e>
                      <m:sub>
                        <m:r>
                          <a:rPr lang="en-US" sz="2400" i="1">
                            <a:latin typeface="Cambria Math"/>
                          </a:rPr>
                          <m:t>𝑥</m:t>
                        </m:r>
                      </m:sub>
                    </m:sSub>
                  </m:oMath>
                </a14:m>
                <a:r>
                  <a:rPr lang="en-US" sz="2400" dirty="0"/>
                  <a:t>(</a:t>
                </a:r>
                <a14:m>
                  <m:oMath xmlns:m="http://schemas.openxmlformats.org/officeDocument/2006/math">
                    <m:acc>
                      <m:accPr>
                        <m:chr m:val="̂"/>
                        <m:ctrlPr>
                          <a:rPr lang="en-US" sz="2400" i="1" dirty="0" smtClean="0">
                            <a:latin typeface="Cambria Math"/>
                          </a:rPr>
                        </m:ctrlPr>
                      </m:accPr>
                      <m:e>
                        <m:r>
                          <a:rPr lang="en-US" sz="2400" b="0" i="1" dirty="0" smtClean="0">
                            <a:latin typeface="Cambria Math"/>
                          </a:rPr>
                          <m:t>𝑗</m:t>
                        </m:r>
                      </m:e>
                    </m:acc>
                  </m:oMath>
                </a14:m>
                <a:r>
                  <a:rPr lang="en-US" sz="2400" dirty="0"/>
                  <a:t>×</a:t>
                </a:r>
                <a14:m>
                  <m:oMath xmlns:m="http://schemas.openxmlformats.org/officeDocument/2006/math">
                    <m:acc>
                      <m:accPr>
                        <m:chr m:val="̂"/>
                        <m:ctrlPr>
                          <a:rPr lang="en-US" sz="2400" i="1" dirty="0" smtClean="0">
                            <a:latin typeface="Cambria Math"/>
                          </a:rPr>
                        </m:ctrlPr>
                      </m:accPr>
                      <m:e>
                        <m:r>
                          <a:rPr lang="en-US" sz="2400" b="0" i="1" dirty="0" smtClean="0">
                            <a:latin typeface="Cambria Math"/>
                          </a:rPr>
                          <m:t>𝑖</m:t>
                        </m:r>
                      </m:e>
                    </m:acc>
                  </m:oMath>
                </a14:m>
                <a:r>
                  <a:rPr lang="en-US" sz="2400" dirty="0"/>
                  <a:t>)+</a:t>
                </a:r>
                <a14:m>
                  <m:oMath xmlns:m="http://schemas.openxmlformats.org/officeDocument/2006/math">
                    <m:sSub>
                      <m:sSubPr>
                        <m:ctrlPr>
                          <a:rPr lang="en-US" sz="2400" i="1">
                            <a:latin typeface="Cambria Math"/>
                          </a:rPr>
                        </m:ctrlPr>
                      </m:sSubPr>
                      <m:e>
                        <m:r>
                          <a:rPr lang="en-US" sz="2400" i="1">
                            <a:latin typeface="Cambria Math"/>
                          </a:rPr>
                          <m:t>𝐴</m:t>
                        </m:r>
                      </m:e>
                      <m:sub>
                        <m:r>
                          <a:rPr lang="en-US" sz="2400" i="1">
                            <a:latin typeface="Cambria Math"/>
                          </a:rPr>
                          <m:t>𝑦</m:t>
                        </m:r>
                      </m:sub>
                    </m:sSub>
                    <m:sSub>
                      <m:sSubPr>
                        <m:ctrlPr>
                          <a:rPr lang="en-US" sz="2400" i="1">
                            <a:latin typeface="Cambria Math"/>
                          </a:rPr>
                        </m:ctrlPr>
                      </m:sSubPr>
                      <m:e>
                        <m:r>
                          <a:rPr lang="en-US" sz="2400" i="1">
                            <a:latin typeface="Cambria Math"/>
                          </a:rPr>
                          <m:t>𝐵</m:t>
                        </m:r>
                      </m:e>
                      <m:sub>
                        <m:r>
                          <a:rPr lang="en-US" sz="2400" i="1">
                            <a:latin typeface="Cambria Math"/>
                          </a:rPr>
                          <m:t>𝑦</m:t>
                        </m:r>
                      </m:sub>
                    </m:sSub>
                  </m:oMath>
                </a14:m>
                <a:r>
                  <a:rPr lang="en-US" sz="2400" dirty="0"/>
                  <a:t>(</a:t>
                </a:r>
                <a14:m>
                  <m:oMath xmlns:m="http://schemas.openxmlformats.org/officeDocument/2006/math">
                    <m:acc>
                      <m:accPr>
                        <m:chr m:val="̂"/>
                        <m:ctrlPr>
                          <a:rPr lang="en-US" sz="2400" i="1" dirty="0" smtClean="0">
                            <a:latin typeface="Cambria Math"/>
                          </a:rPr>
                        </m:ctrlPr>
                      </m:accPr>
                      <m:e>
                        <m:r>
                          <a:rPr lang="en-US" sz="2400" b="0" i="1" dirty="0" smtClean="0">
                            <a:latin typeface="Cambria Math"/>
                          </a:rPr>
                          <m:t>𝑗</m:t>
                        </m:r>
                      </m:e>
                    </m:acc>
                  </m:oMath>
                </a14:m>
                <a:r>
                  <a:rPr lang="en-US" sz="2400" dirty="0"/>
                  <a:t>×</a:t>
                </a:r>
                <a14:m>
                  <m:oMath xmlns:m="http://schemas.openxmlformats.org/officeDocument/2006/math">
                    <m:acc>
                      <m:accPr>
                        <m:chr m:val="̂"/>
                        <m:ctrlPr>
                          <a:rPr lang="en-US" sz="2400" i="1" dirty="0" smtClean="0">
                            <a:latin typeface="Cambria Math"/>
                          </a:rPr>
                        </m:ctrlPr>
                      </m:accPr>
                      <m:e>
                        <m:r>
                          <a:rPr lang="en-US" sz="2400" b="0" i="1" dirty="0" smtClean="0">
                            <a:latin typeface="Cambria Math"/>
                          </a:rPr>
                          <m:t>𝑗</m:t>
                        </m:r>
                      </m:e>
                    </m:acc>
                  </m:oMath>
                </a14:m>
                <a:r>
                  <a:rPr lang="en-US" sz="2400" dirty="0"/>
                  <a:t>)+</a:t>
                </a:r>
                <a14:m>
                  <m:oMath xmlns:m="http://schemas.openxmlformats.org/officeDocument/2006/math">
                    <m:sSub>
                      <m:sSubPr>
                        <m:ctrlPr>
                          <a:rPr lang="en-US" sz="2400" i="1">
                            <a:latin typeface="Cambria Math"/>
                          </a:rPr>
                        </m:ctrlPr>
                      </m:sSubPr>
                      <m:e>
                        <m:r>
                          <a:rPr lang="en-US" sz="2400" i="1">
                            <a:latin typeface="Cambria Math"/>
                          </a:rPr>
                          <m:t>𝐴</m:t>
                        </m:r>
                      </m:e>
                      <m:sub>
                        <m:r>
                          <a:rPr lang="en-US" sz="2400" i="1">
                            <a:latin typeface="Cambria Math"/>
                          </a:rPr>
                          <m:t>𝑦</m:t>
                        </m:r>
                      </m:sub>
                    </m:sSub>
                    <m:sSub>
                      <m:sSubPr>
                        <m:ctrlPr>
                          <a:rPr lang="en-US" sz="2400" i="1">
                            <a:latin typeface="Cambria Math"/>
                          </a:rPr>
                        </m:ctrlPr>
                      </m:sSubPr>
                      <m:e>
                        <m:r>
                          <a:rPr lang="en-US" sz="2400" i="1">
                            <a:latin typeface="Cambria Math"/>
                          </a:rPr>
                          <m:t>𝐵</m:t>
                        </m:r>
                      </m:e>
                      <m:sub>
                        <m:r>
                          <a:rPr lang="en-US" sz="2400" i="1">
                            <a:latin typeface="Cambria Math"/>
                          </a:rPr>
                          <m:t>𝑧</m:t>
                        </m:r>
                      </m:sub>
                    </m:sSub>
                  </m:oMath>
                </a14:m>
                <a:r>
                  <a:rPr lang="en-US" sz="2400" dirty="0"/>
                  <a:t>(</a:t>
                </a:r>
                <a14:m>
                  <m:oMath xmlns:m="http://schemas.openxmlformats.org/officeDocument/2006/math">
                    <m:acc>
                      <m:accPr>
                        <m:chr m:val="̂"/>
                        <m:ctrlPr>
                          <a:rPr lang="en-US" sz="2400" i="1" dirty="0" smtClean="0">
                            <a:latin typeface="Cambria Math"/>
                          </a:rPr>
                        </m:ctrlPr>
                      </m:accPr>
                      <m:e>
                        <m:r>
                          <a:rPr lang="en-US" sz="2400" b="0" i="1" dirty="0" smtClean="0">
                            <a:latin typeface="Cambria Math"/>
                          </a:rPr>
                          <m:t>𝑗</m:t>
                        </m:r>
                      </m:e>
                    </m:acc>
                  </m:oMath>
                </a14:m>
                <a:r>
                  <a:rPr lang="en-US" sz="2400" dirty="0"/>
                  <a:t>×</a:t>
                </a:r>
                <a14:m>
                  <m:oMath xmlns:m="http://schemas.openxmlformats.org/officeDocument/2006/math">
                    <m:acc>
                      <m:accPr>
                        <m:chr m:val="̂"/>
                        <m:ctrlPr>
                          <a:rPr lang="en-US" sz="2400" i="1" dirty="0" smtClean="0">
                            <a:latin typeface="Cambria Math"/>
                          </a:rPr>
                        </m:ctrlPr>
                      </m:accPr>
                      <m:e>
                        <m:r>
                          <a:rPr lang="en-US" sz="2400" b="0" i="1" dirty="0" smtClean="0">
                            <a:latin typeface="Cambria Math"/>
                          </a:rPr>
                          <m:t>𝑘</m:t>
                        </m:r>
                      </m:e>
                    </m:acc>
                  </m:oMath>
                </a14:m>
                <a:r>
                  <a:rPr lang="en-US" sz="2400" dirty="0"/>
                  <a:t>)+</a:t>
                </a:r>
                <a14:m>
                  <m:oMath xmlns:m="http://schemas.openxmlformats.org/officeDocument/2006/math">
                    <m:sSub>
                      <m:sSubPr>
                        <m:ctrlPr>
                          <a:rPr lang="en-US" sz="2400" i="1">
                            <a:latin typeface="Cambria Math"/>
                          </a:rPr>
                        </m:ctrlPr>
                      </m:sSubPr>
                      <m:e>
                        <m:r>
                          <a:rPr lang="en-US" sz="2400" i="1">
                            <a:latin typeface="Cambria Math"/>
                          </a:rPr>
                          <m:t>𝐴</m:t>
                        </m:r>
                      </m:e>
                      <m:sub>
                        <m:r>
                          <a:rPr lang="en-US" sz="2400" i="1">
                            <a:latin typeface="Cambria Math"/>
                          </a:rPr>
                          <m:t>𝑧</m:t>
                        </m:r>
                      </m:sub>
                    </m:sSub>
                    <m:sSub>
                      <m:sSubPr>
                        <m:ctrlPr>
                          <a:rPr lang="en-US" sz="2400" i="1">
                            <a:latin typeface="Cambria Math"/>
                          </a:rPr>
                        </m:ctrlPr>
                      </m:sSubPr>
                      <m:e>
                        <m:r>
                          <a:rPr lang="en-US" sz="2400" i="1">
                            <a:latin typeface="Cambria Math"/>
                          </a:rPr>
                          <m:t>𝐵</m:t>
                        </m:r>
                      </m:e>
                      <m:sub>
                        <m:r>
                          <a:rPr lang="en-US" sz="2400" i="1">
                            <a:latin typeface="Cambria Math"/>
                          </a:rPr>
                          <m:t>𝑥</m:t>
                        </m:r>
                      </m:sub>
                    </m:sSub>
                  </m:oMath>
                </a14:m>
                <a:r>
                  <a:rPr lang="en-US" sz="2400" dirty="0"/>
                  <a:t>(</a:t>
                </a:r>
                <a14:m>
                  <m:oMath xmlns:m="http://schemas.openxmlformats.org/officeDocument/2006/math">
                    <m:acc>
                      <m:accPr>
                        <m:chr m:val="̂"/>
                        <m:ctrlPr>
                          <a:rPr lang="en-US" sz="2400" i="1" dirty="0" smtClean="0">
                            <a:latin typeface="Cambria Math"/>
                          </a:rPr>
                        </m:ctrlPr>
                      </m:accPr>
                      <m:e>
                        <m:r>
                          <a:rPr lang="en-US" sz="2400" b="0" i="1" dirty="0" smtClean="0">
                            <a:latin typeface="Cambria Math"/>
                          </a:rPr>
                          <m:t>𝑘</m:t>
                        </m:r>
                      </m:e>
                    </m:acc>
                  </m:oMath>
                </a14:m>
                <a:r>
                  <a:rPr lang="en-US" sz="2400" dirty="0"/>
                  <a:t>×</a:t>
                </a:r>
                <a14:m>
                  <m:oMath xmlns:m="http://schemas.openxmlformats.org/officeDocument/2006/math">
                    <m:acc>
                      <m:accPr>
                        <m:chr m:val="̂"/>
                        <m:ctrlPr>
                          <a:rPr lang="en-US" sz="2400" i="1" dirty="0" smtClean="0">
                            <a:latin typeface="Cambria Math"/>
                          </a:rPr>
                        </m:ctrlPr>
                      </m:accPr>
                      <m:e>
                        <m:r>
                          <a:rPr lang="en-US" sz="2400" b="0" i="1" dirty="0" smtClean="0">
                            <a:latin typeface="Cambria Math"/>
                          </a:rPr>
                          <m:t>𝑖</m:t>
                        </m:r>
                      </m:e>
                    </m:acc>
                  </m:oMath>
                </a14:m>
                <a:r>
                  <a:rPr lang="en-US" sz="2400" dirty="0"/>
                  <a:t>)+</a:t>
                </a:r>
                <a14:m>
                  <m:oMath xmlns:m="http://schemas.openxmlformats.org/officeDocument/2006/math">
                    <m:sSub>
                      <m:sSubPr>
                        <m:ctrlPr>
                          <a:rPr lang="en-US" sz="2400" i="1">
                            <a:latin typeface="Cambria Math"/>
                          </a:rPr>
                        </m:ctrlPr>
                      </m:sSubPr>
                      <m:e>
                        <m:r>
                          <a:rPr lang="en-US" sz="2400" i="1">
                            <a:latin typeface="Cambria Math"/>
                          </a:rPr>
                          <m:t>𝐴</m:t>
                        </m:r>
                      </m:e>
                      <m:sub>
                        <m:r>
                          <a:rPr lang="en-US" sz="2400" i="1">
                            <a:latin typeface="Cambria Math"/>
                          </a:rPr>
                          <m:t>𝑧</m:t>
                        </m:r>
                      </m:sub>
                    </m:sSub>
                    <m:sSub>
                      <m:sSubPr>
                        <m:ctrlPr>
                          <a:rPr lang="en-US" sz="2400" i="1">
                            <a:latin typeface="Cambria Math"/>
                          </a:rPr>
                        </m:ctrlPr>
                      </m:sSubPr>
                      <m:e>
                        <m:r>
                          <a:rPr lang="en-US" sz="2400" i="1">
                            <a:latin typeface="Cambria Math"/>
                          </a:rPr>
                          <m:t>𝐵</m:t>
                        </m:r>
                      </m:e>
                      <m:sub>
                        <m:r>
                          <a:rPr lang="en-US" sz="2400" i="1">
                            <a:latin typeface="Cambria Math"/>
                          </a:rPr>
                          <m:t>𝑦</m:t>
                        </m:r>
                      </m:sub>
                    </m:sSub>
                  </m:oMath>
                </a14:m>
                <a:r>
                  <a:rPr lang="en-US" sz="2400" dirty="0"/>
                  <a:t>(</a:t>
                </a:r>
                <a14:m>
                  <m:oMath xmlns:m="http://schemas.openxmlformats.org/officeDocument/2006/math">
                    <m:acc>
                      <m:accPr>
                        <m:chr m:val="̂"/>
                        <m:ctrlPr>
                          <a:rPr lang="en-US" sz="2400" i="1" dirty="0" smtClean="0">
                            <a:latin typeface="Cambria Math"/>
                          </a:rPr>
                        </m:ctrlPr>
                      </m:accPr>
                      <m:e>
                        <m:r>
                          <a:rPr lang="en-US" sz="2400" b="0" i="1" dirty="0" smtClean="0">
                            <a:latin typeface="Cambria Math"/>
                          </a:rPr>
                          <m:t>𝑘</m:t>
                        </m:r>
                      </m:e>
                    </m:acc>
                  </m:oMath>
                </a14:m>
                <a:r>
                  <a:rPr lang="en-US" sz="2400" dirty="0"/>
                  <a:t>×</a:t>
                </a:r>
                <a14:m>
                  <m:oMath xmlns:m="http://schemas.openxmlformats.org/officeDocument/2006/math">
                    <m:acc>
                      <m:accPr>
                        <m:chr m:val="̂"/>
                        <m:ctrlPr>
                          <a:rPr lang="en-US" sz="2400" i="1" dirty="0" smtClean="0">
                            <a:latin typeface="Cambria Math"/>
                          </a:rPr>
                        </m:ctrlPr>
                      </m:accPr>
                      <m:e>
                        <m:r>
                          <a:rPr lang="en-US" sz="2400" b="0" i="1" dirty="0" smtClean="0">
                            <a:latin typeface="Cambria Math"/>
                          </a:rPr>
                          <m:t>𝑗</m:t>
                        </m:r>
                      </m:e>
                    </m:acc>
                  </m:oMath>
                </a14:m>
                <a:r>
                  <a:rPr lang="en-US" sz="2400" dirty="0"/>
                  <a:t>)+</a:t>
                </a:r>
                <a14:m>
                  <m:oMath xmlns:m="http://schemas.openxmlformats.org/officeDocument/2006/math">
                    <m:sSub>
                      <m:sSubPr>
                        <m:ctrlPr>
                          <a:rPr lang="en-US" sz="2400" i="1">
                            <a:latin typeface="Cambria Math"/>
                          </a:rPr>
                        </m:ctrlPr>
                      </m:sSubPr>
                      <m:e>
                        <m:r>
                          <a:rPr lang="en-US" sz="2400" i="1">
                            <a:latin typeface="Cambria Math"/>
                          </a:rPr>
                          <m:t>𝐴</m:t>
                        </m:r>
                      </m:e>
                      <m:sub>
                        <m:r>
                          <a:rPr lang="en-US" sz="2400" i="1">
                            <a:latin typeface="Cambria Math"/>
                          </a:rPr>
                          <m:t>𝑧</m:t>
                        </m:r>
                      </m:sub>
                    </m:sSub>
                    <m:sSub>
                      <m:sSubPr>
                        <m:ctrlPr>
                          <a:rPr lang="en-US" sz="2400" i="1">
                            <a:latin typeface="Cambria Math"/>
                          </a:rPr>
                        </m:ctrlPr>
                      </m:sSubPr>
                      <m:e>
                        <m:r>
                          <a:rPr lang="en-US" sz="2400" i="1">
                            <a:latin typeface="Cambria Math"/>
                          </a:rPr>
                          <m:t>𝐵</m:t>
                        </m:r>
                      </m:e>
                      <m:sub>
                        <m:r>
                          <a:rPr lang="en-US" sz="2400" i="1">
                            <a:latin typeface="Cambria Math"/>
                          </a:rPr>
                          <m:t>𝑧</m:t>
                        </m:r>
                      </m:sub>
                    </m:sSub>
                  </m:oMath>
                </a14:m>
                <a:r>
                  <a:rPr lang="en-US" sz="2400" dirty="0"/>
                  <a:t>(</a:t>
                </a:r>
                <a14:m>
                  <m:oMath xmlns:m="http://schemas.openxmlformats.org/officeDocument/2006/math">
                    <m:acc>
                      <m:accPr>
                        <m:chr m:val="̂"/>
                        <m:ctrlPr>
                          <a:rPr lang="en-US" sz="2400" i="1" dirty="0" smtClean="0">
                            <a:latin typeface="Cambria Math"/>
                          </a:rPr>
                        </m:ctrlPr>
                      </m:accPr>
                      <m:e>
                        <m:r>
                          <a:rPr lang="en-US" sz="2400" b="0" i="1" dirty="0" smtClean="0">
                            <a:latin typeface="Cambria Math"/>
                          </a:rPr>
                          <m:t>𝑘</m:t>
                        </m:r>
                      </m:e>
                    </m:acc>
                  </m:oMath>
                </a14:m>
                <a:r>
                  <a:rPr lang="en-US" sz="2400" dirty="0"/>
                  <a:t>×</a:t>
                </a:r>
                <a14:m>
                  <m:oMath xmlns:m="http://schemas.openxmlformats.org/officeDocument/2006/math">
                    <m:acc>
                      <m:accPr>
                        <m:chr m:val="̂"/>
                        <m:ctrlPr>
                          <a:rPr lang="en-US" sz="2400" i="1" dirty="0" smtClean="0">
                            <a:latin typeface="Cambria Math"/>
                          </a:rPr>
                        </m:ctrlPr>
                      </m:accPr>
                      <m:e>
                        <m:r>
                          <a:rPr lang="en-US" sz="2400" b="0" i="1" dirty="0" smtClean="0">
                            <a:latin typeface="Cambria Math"/>
                          </a:rPr>
                          <m:t>𝑘</m:t>
                        </m:r>
                      </m:e>
                    </m:acc>
                  </m:oMath>
                </a14:m>
                <a:r>
                  <a:rPr lang="en-US" sz="2400" dirty="0"/>
                  <a:t>)</a:t>
                </a:r>
                <a:br>
                  <a:rPr lang="en-US" sz="2400" dirty="0"/>
                </a:br>
                <a:r>
                  <a:rPr lang="en-US" sz="2400" dirty="0"/>
                  <a:t>=</a:t>
                </a:r>
                <a14:m>
                  <m:oMath xmlns:m="http://schemas.openxmlformats.org/officeDocument/2006/math">
                    <m:sSub>
                      <m:sSubPr>
                        <m:ctrlPr>
                          <a:rPr lang="en-US" sz="2400" i="1">
                            <a:latin typeface="Cambria Math"/>
                          </a:rPr>
                        </m:ctrlPr>
                      </m:sSubPr>
                      <m:e>
                        <m:r>
                          <a:rPr lang="en-US" sz="2400" i="1">
                            <a:latin typeface="Cambria Math"/>
                          </a:rPr>
                          <m:t>𝐴</m:t>
                        </m:r>
                      </m:e>
                      <m:sub>
                        <m:r>
                          <a:rPr lang="en-US" sz="2400" i="1">
                            <a:latin typeface="Cambria Math"/>
                          </a:rPr>
                          <m:t>𝑥</m:t>
                        </m:r>
                      </m:sub>
                    </m:sSub>
                    <m:sSub>
                      <m:sSubPr>
                        <m:ctrlPr>
                          <a:rPr lang="en-US" sz="2400" i="1">
                            <a:latin typeface="Cambria Math"/>
                          </a:rPr>
                        </m:ctrlPr>
                      </m:sSubPr>
                      <m:e>
                        <m:r>
                          <a:rPr lang="en-US" sz="2400" i="1">
                            <a:latin typeface="Cambria Math"/>
                          </a:rPr>
                          <m:t>𝐵</m:t>
                        </m:r>
                      </m:e>
                      <m:sub>
                        <m:r>
                          <a:rPr lang="en-US" sz="2400" i="1">
                            <a:latin typeface="Cambria Math"/>
                          </a:rPr>
                          <m:t>𝑥</m:t>
                        </m:r>
                      </m:sub>
                    </m:sSub>
                  </m:oMath>
                </a14:m>
                <a:r>
                  <a:rPr lang="en-US" sz="2400" dirty="0" smtClean="0"/>
                  <a:t>.0</a:t>
                </a:r>
                <a:r>
                  <a:rPr lang="en-US" sz="2400" dirty="0"/>
                  <a:t>+</a:t>
                </a:r>
                <a14:m>
                  <m:oMath xmlns:m="http://schemas.openxmlformats.org/officeDocument/2006/math">
                    <m:sSub>
                      <m:sSubPr>
                        <m:ctrlPr>
                          <a:rPr lang="en-US" sz="2400" i="1">
                            <a:latin typeface="Cambria Math"/>
                          </a:rPr>
                        </m:ctrlPr>
                      </m:sSubPr>
                      <m:e>
                        <m:r>
                          <a:rPr lang="en-US" sz="2400" i="1">
                            <a:latin typeface="Cambria Math"/>
                          </a:rPr>
                          <m:t>𝐴</m:t>
                        </m:r>
                      </m:e>
                      <m:sub>
                        <m:r>
                          <a:rPr lang="en-US" sz="2400" i="1">
                            <a:latin typeface="Cambria Math"/>
                          </a:rPr>
                          <m:t>𝑥</m:t>
                        </m:r>
                      </m:sub>
                    </m:sSub>
                    <m:sSub>
                      <m:sSubPr>
                        <m:ctrlPr>
                          <a:rPr lang="en-US" sz="2400" i="1">
                            <a:latin typeface="Cambria Math"/>
                          </a:rPr>
                        </m:ctrlPr>
                      </m:sSubPr>
                      <m:e>
                        <m:r>
                          <a:rPr lang="en-US" sz="2400" i="1">
                            <a:latin typeface="Cambria Math"/>
                          </a:rPr>
                          <m:t>𝐵</m:t>
                        </m:r>
                      </m:e>
                      <m:sub>
                        <m:r>
                          <a:rPr lang="en-US" sz="2400" i="1">
                            <a:latin typeface="Cambria Math"/>
                          </a:rPr>
                          <m:t>𝑦</m:t>
                        </m:r>
                      </m:sub>
                    </m:sSub>
                  </m:oMath>
                </a14:m>
                <a:r>
                  <a:rPr lang="en-US" sz="2400" dirty="0" smtClean="0"/>
                  <a:t>.</a:t>
                </a:r>
                <a14:m>
                  <m:oMath xmlns:m="http://schemas.openxmlformats.org/officeDocument/2006/math">
                    <m:acc>
                      <m:accPr>
                        <m:chr m:val="̂"/>
                        <m:ctrlPr>
                          <a:rPr lang="en-US" sz="2400" i="1" dirty="0" smtClean="0">
                            <a:latin typeface="Cambria Math"/>
                          </a:rPr>
                        </m:ctrlPr>
                      </m:accPr>
                      <m:e>
                        <m:r>
                          <a:rPr lang="en-US" sz="2400" b="0" i="1" dirty="0" smtClean="0">
                            <a:latin typeface="Cambria Math"/>
                          </a:rPr>
                          <m:t>𝑘</m:t>
                        </m:r>
                      </m:e>
                    </m:acc>
                    <m:sSub>
                      <m:sSubPr>
                        <m:ctrlPr>
                          <a:rPr lang="en-US" sz="2400" i="1">
                            <a:latin typeface="Cambria Math"/>
                          </a:rPr>
                        </m:ctrlPr>
                      </m:sSubPr>
                      <m:e>
                        <m:r>
                          <a:rPr lang="en-US" sz="2400" b="0" i="1" smtClean="0">
                            <a:latin typeface="Cambria Math"/>
                          </a:rPr>
                          <m:t>+</m:t>
                        </m:r>
                        <m:r>
                          <a:rPr lang="en-US" sz="2400" i="1">
                            <a:latin typeface="Cambria Math"/>
                          </a:rPr>
                          <m:t>𝐴</m:t>
                        </m:r>
                      </m:e>
                      <m:sub>
                        <m:r>
                          <a:rPr lang="en-US" sz="2400" i="1">
                            <a:latin typeface="Cambria Math"/>
                          </a:rPr>
                          <m:t>𝑥</m:t>
                        </m:r>
                      </m:sub>
                    </m:sSub>
                    <m:sSub>
                      <m:sSubPr>
                        <m:ctrlPr>
                          <a:rPr lang="en-US" sz="2400" i="1">
                            <a:latin typeface="Cambria Math"/>
                          </a:rPr>
                        </m:ctrlPr>
                      </m:sSubPr>
                      <m:e>
                        <m:r>
                          <a:rPr lang="en-US" sz="2400" i="1">
                            <a:latin typeface="Cambria Math"/>
                          </a:rPr>
                          <m:t>𝐵</m:t>
                        </m:r>
                      </m:e>
                      <m:sub>
                        <m:r>
                          <a:rPr lang="en-US" sz="2400" i="1">
                            <a:latin typeface="Cambria Math"/>
                          </a:rPr>
                          <m:t>𝑧</m:t>
                        </m:r>
                      </m:sub>
                    </m:sSub>
                  </m:oMath>
                </a14:m>
                <a:r>
                  <a:rPr lang="en-US" sz="2400" dirty="0"/>
                  <a:t>(</a:t>
                </a:r>
                <a:r>
                  <a:rPr lang="en-US" sz="2400" dirty="0" smtClean="0"/>
                  <a:t>-</a:t>
                </a:r>
                <a14:m>
                  <m:oMath xmlns:m="http://schemas.openxmlformats.org/officeDocument/2006/math">
                    <m:acc>
                      <m:accPr>
                        <m:chr m:val="̂"/>
                        <m:ctrlPr>
                          <a:rPr lang="en-US" sz="2400" i="1" dirty="0" smtClean="0">
                            <a:latin typeface="Cambria Math"/>
                          </a:rPr>
                        </m:ctrlPr>
                      </m:accPr>
                      <m:e>
                        <m:r>
                          <a:rPr lang="en-US" sz="2400" b="0" i="1" dirty="0" smtClean="0">
                            <a:latin typeface="Cambria Math"/>
                          </a:rPr>
                          <m:t>𝑗</m:t>
                        </m:r>
                      </m:e>
                    </m:acc>
                  </m:oMath>
                </a14:m>
                <a:r>
                  <a:rPr lang="en-US" sz="2400" dirty="0"/>
                  <a:t>)+</a:t>
                </a:r>
                <a14:m>
                  <m:oMath xmlns:m="http://schemas.openxmlformats.org/officeDocument/2006/math">
                    <m:sSub>
                      <m:sSubPr>
                        <m:ctrlPr>
                          <a:rPr lang="en-US" sz="2400" i="1">
                            <a:latin typeface="Cambria Math"/>
                          </a:rPr>
                        </m:ctrlPr>
                      </m:sSubPr>
                      <m:e>
                        <m:r>
                          <a:rPr lang="en-US" sz="2400" i="1">
                            <a:latin typeface="Cambria Math"/>
                          </a:rPr>
                          <m:t>𝐴</m:t>
                        </m:r>
                      </m:e>
                      <m:sub>
                        <m:r>
                          <a:rPr lang="en-US" sz="2400" i="1">
                            <a:latin typeface="Cambria Math"/>
                          </a:rPr>
                          <m:t>𝑦</m:t>
                        </m:r>
                      </m:sub>
                    </m:sSub>
                    <m:sSub>
                      <m:sSubPr>
                        <m:ctrlPr>
                          <a:rPr lang="en-US" sz="2400" i="1">
                            <a:latin typeface="Cambria Math"/>
                          </a:rPr>
                        </m:ctrlPr>
                      </m:sSubPr>
                      <m:e>
                        <m:r>
                          <a:rPr lang="en-US" sz="2400" i="1">
                            <a:latin typeface="Cambria Math"/>
                          </a:rPr>
                          <m:t>𝐵</m:t>
                        </m:r>
                      </m:e>
                      <m:sub>
                        <m:r>
                          <a:rPr lang="en-US" sz="2400" i="1">
                            <a:latin typeface="Cambria Math"/>
                          </a:rPr>
                          <m:t>𝑥</m:t>
                        </m:r>
                      </m:sub>
                    </m:sSub>
                  </m:oMath>
                </a14:m>
                <a:r>
                  <a:rPr lang="en-US" sz="2400" dirty="0"/>
                  <a:t>(</a:t>
                </a:r>
                <a:r>
                  <a:rPr lang="en-US" sz="2400" dirty="0" smtClean="0"/>
                  <a:t>-</a:t>
                </a:r>
                <a14:m>
                  <m:oMath xmlns:m="http://schemas.openxmlformats.org/officeDocument/2006/math">
                    <m:acc>
                      <m:accPr>
                        <m:chr m:val="̂"/>
                        <m:ctrlPr>
                          <a:rPr lang="en-US" sz="2400" b="0" i="1" dirty="0" smtClean="0">
                            <a:latin typeface="Cambria Math"/>
                          </a:rPr>
                        </m:ctrlPr>
                      </m:accPr>
                      <m:e>
                        <m:r>
                          <a:rPr lang="en-US" sz="2400" b="0" i="1" dirty="0" smtClean="0">
                            <a:latin typeface="Cambria Math"/>
                          </a:rPr>
                          <m:t>𝑘</m:t>
                        </m:r>
                      </m:e>
                    </m:acc>
                  </m:oMath>
                </a14:m>
                <a:r>
                  <a:rPr lang="en-US" sz="2400" dirty="0" smtClean="0"/>
                  <a:t>)</a:t>
                </a:r>
                <a:r>
                  <a:rPr lang="en-US" sz="2400" dirty="0"/>
                  <a:t>+</a:t>
                </a:r>
                <a14:m>
                  <m:oMath xmlns:m="http://schemas.openxmlformats.org/officeDocument/2006/math">
                    <m:sSub>
                      <m:sSubPr>
                        <m:ctrlPr>
                          <a:rPr lang="en-US" sz="2400" i="1">
                            <a:latin typeface="Cambria Math"/>
                          </a:rPr>
                        </m:ctrlPr>
                      </m:sSubPr>
                      <m:e>
                        <m:r>
                          <a:rPr lang="en-US" sz="2400" i="1">
                            <a:latin typeface="Cambria Math"/>
                          </a:rPr>
                          <m:t>𝐴</m:t>
                        </m:r>
                      </m:e>
                      <m:sub>
                        <m:r>
                          <a:rPr lang="en-US" sz="2400" i="1">
                            <a:latin typeface="Cambria Math"/>
                          </a:rPr>
                          <m:t>𝑦</m:t>
                        </m:r>
                      </m:sub>
                    </m:sSub>
                    <m:sSub>
                      <m:sSubPr>
                        <m:ctrlPr>
                          <a:rPr lang="en-US" sz="2400" i="1">
                            <a:latin typeface="Cambria Math"/>
                          </a:rPr>
                        </m:ctrlPr>
                      </m:sSubPr>
                      <m:e>
                        <m:r>
                          <a:rPr lang="en-US" sz="2400" i="1">
                            <a:latin typeface="Cambria Math"/>
                          </a:rPr>
                          <m:t>𝐵</m:t>
                        </m:r>
                      </m:e>
                      <m:sub>
                        <m:r>
                          <a:rPr lang="en-US" sz="2400" i="1">
                            <a:latin typeface="Cambria Math"/>
                          </a:rPr>
                          <m:t>𝑦</m:t>
                        </m:r>
                      </m:sub>
                    </m:sSub>
                  </m:oMath>
                </a14:m>
                <a:r>
                  <a:rPr lang="en-US" sz="2400" dirty="0" smtClean="0"/>
                  <a:t>.0</a:t>
                </a:r>
                <a:r>
                  <a:rPr lang="en-US" sz="2400" dirty="0"/>
                  <a:t>+</a:t>
                </a:r>
                <a14:m>
                  <m:oMath xmlns:m="http://schemas.openxmlformats.org/officeDocument/2006/math">
                    <m:sSub>
                      <m:sSubPr>
                        <m:ctrlPr>
                          <a:rPr lang="en-US" sz="2400" i="1">
                            <a:latin typeface="Cambria Math"/>
                          </a:rPr>
                        </m:ctrlPr>
                      </m:sSubPr>
                      <m:e>
                        <m:r>
                          <a:rPr lang="en-US" sz="2400" i="1">
                            <a:latin typeface="Cambria Math"/>
                          </a:rPr>
                          <m:t>𝐴</m:t>
                        </m:r>
                      </m:e>
                      <m:sub>
                        <m:r>
                          <a:rPr lang="en-US" sz="2400" i="1">
                            <a:latin typeface="Cambria Math"/>
                          </a:rPr>
                          <m:t>𝑦</m:t>
                        </m:r>
                      </m:sub>
                    </m:sSub>
                    <m:sSub>
                      <m:sSubPr>
                        <m:ctrlPr>
                          <a:rPr lang="en-US" sz="2400" i="1">
                            <a:latin typeface="Cambria Math"/>
                          </a:rPr>
                        </m:ctrlPr>
                      </m:sSubPr>
                      <m:e>
                        <m:r>
                          <a:rPr lang="en-US" sz="2400" i="1">
                            <a:latin typeface="Cambria Math"/>
                          </a:rPr>
                          <m:t>𝐵</m:t>
                        </m:r>
                      </m:e>
                      <m:sub>
                        <m:r>
                          <a:rPr lang="en-US" sz="2400" i="1">
                            <a:latin typeface="Cambria Math"/>
                          </a:rPr>
                          <m:t>𝑧</m:t>
                        </m:r>
                      </m:sub>
                    </m:sSub>
                  </m:oMath>
                </a14:m>
                <a:r>
                  <a:rPr lang="en-US" sz="2400" dirty="0" smtClean="0"/>
                  <a:t>.</a:t>
                </a:r>
                <a14:m>
                  <m:oMath xmlns:m="http://schemas.openxmlformats.org/officeDocument/2006/math">
                    <m:acc>
                      <m:accPr>
                        <m:chr m:val="̂"/>
                        <m:ctrlPr>
                          <a:rPr lang="en-US" sz="2400" i="1" dirty="0">
                            <a:latin typeface="Cambria Math"/>
                          </a:rPr>
                        </m:ctrlPr>
                      </m:accPr>
                      <m:e>
                        <m:r>
                          <a:rPr lang="en-US" sz="2400" b="0" i="1" dirty="0" smtClean="0">
                            <a:latin typeface="Cambria Math"/>
                          </a:rPr>
                          <m:t>𝑖</m:t>
                        </m:r>
                      </m:e>
                    </m:acc>
                  </m:oMath>
                </a14:m>
                <a:r>
                  <a:rPr lang="en-US" sz="2400" dirty="0" smtClean="0"/>
                  <a:t/>
                </a:r>
                <a:br>
                  <a:rPr lang="en-US" sz="2400" dirty="0" smtClean="0"/>
                </a:br>
                <a:r>
                  <a:rPr lang="en-US" sz="2400" dirty="0"/>
                  <a:t>+</a:t>
                </a:r>
                <a14:m>
                  <m:oMath xmlns:m="http://schemas.openxmlformats.org/officeDocument/2006/math">
                    <m:sSub>
                      <m:sSubPr>
                        <m:ctrlPr>
                          <a:rPr lang="en-US" sz="2400" i="1">
                            <a:latin typeface="Cambria Math"/>
                          </a:rPr>
                        </m:ctrlPr>
                      </m:sSubPr>
                      <m:e>
                        <m:r>
                          <a:rPr lang="en-US" sz="2400" i="1">
                            <a:latin typeface="Cambria Math"/>
                          </a:rPr>
                          <m:t>𝐴</m:t>
                        </m:r>
                      </m:e>
                      <m:sub>
                        <m:r>
                          <a:rPr lang="en-US" sz="2400" i="1">
                            <a:latin typeface="Cambria Math"/>
                          </a:rPr>
                          <m:t>𝑧</m:t>
                        </m:r>
                      </m:sub>
                    </m:sSub>
                    <m:sSub>
                      <m:sSubPr>
                        <m:ctrlPr>
                          <a:rPr lang="en-US" sz="2400" i="1">
                            <a:latin typeface="Cambria Math"/>
                          </a:rPr>
                        </m:ctrlPr>
                      </m:sSubPr>
                      <m:e>
                        <m:r>
                          <a:rPr lang="en-US" sz="2400" i="1">
                            <a:latin typeface="Cambria Math"/>
                          </a:rPr>
                          <m:t>𝐵</m:t>
                        </m:r>
                      </m:e>
                      <m:sub>
                        <m:r>
                          <a:rPr lang="en-US" sz="2400" i="1">
                            <a:latin typeface="Cambria Math"/>
                          </a:rPr>
                          <m:t>𝑥</m:t>
                        </m:r>
                      </m:sub>
                    </m:sSub>
                  </m:oMath>
                </a14:m>
                <a:r>
                  <a:rPr lang="en-US" sz="2400" dirty="0" smtClean="0"/>
                  <a:t>.</a:t>
                </a:r>
                <a14:m>
                  <m:oMath xmlns:m="http://schemas.openxmlformats.org/officeDocument/2006/math">
                    <m:acc>
                      <m:accPr>
                        <m:chr m:val="̂"/>
                        <m:ctrlPr>
                          <a:rPr lang="en-US" sz="2400" i="1" dirty="0" smtClean="0">
                            <a:latin typeface="Cambria Math"/>
                          </a:rPr>
                        </m:ctrlPr>
                      </m:accPr>
                      <m:e>
                        <m:r>
                          <a:rPr lang="en-US" sz="2400" b="0" i="1" dirty="0" smtClean="0">
                            <a:latin typeface="Cambria Math"/>
                          </a:rPr>
                          <m:t>𝑗</m:t>
                        </m:r>
                      </m:e>
                    </m:acc>
                  </m:oMath>
                </a14:m>
                <a:r>
                  <a:rPr lang="en-US" sz="2400" dirty="0"/>
                  <a:t>+</a:t>
                </a:r>
                <a14:m>
                  <m:oMath xmlns:m="http://schemas.openxmlformats.org/officeDocument/2006/math">
                    <m:sSub>
                      <m:sSubPr>
                        <m:ctrlPr>
                          <a:rPr lang="en-US" sz="2400" i="1">
                            <a:latin typeface="Cambria Math"/>
                          </a:rPr>
                        </m:ctrlPr>
                      </m:sSubPr>
                      <m:e>
                        <m:r>
                          <a:rPr lang="en-US" sz="2400" i="1">
                            <a:latin typeface="Cambria Math"/>
                          </a:rPr>
                          <m:t>𝐴</m:t>
                        </m:r>
                      </m:e>
                      <m:sub>
                        <m:r>
                          <a:rPr lang="en-US" sz="2400" i="1">
                            <a:latin typeface="Cambria Math"/>
                          </a:rPr>
                          <m:t>𝑧</m:t>
                        </m:r>
                      </m:sub>
                    </m:sSub>
                    <m:sSub>
                      <m:sSubPr>
                        <m:ctrlPr>
                          <a:rPr lang="en-US" sz="2400" i="1">
                            <a:latin typeface="Cambria Math"/>
                          </a:rPr>
                        </m:ctrlPr>
                      </m:sSubPr>
                      <m:e>
                        <m:r>
                          <a:rPr lang="en-US" sz="2400" i="1">
                            <a:latin typeface="Cambria Math"/>
                          </a:rPr>
                          <m:t>𝐵</m:t>
                        </m:r>
                      </m:e>
                      <m:sub>
                        <m:r>
                          <a:rPr lang="en-US" sz="2400" i="1">
                            <a:latin typeface="Cambria Math"/>
                          </a:rPr>
                          <m:t>𝑦</m:t>
                        </m:r>
                      </m:sub>
                    </m:sSub>
                  </m:oMath>
                </a14:m>
                <a:r>
                  <a:rPr lang="en-US" sz="2400" dirty="0"/>
                  <a:t>(</a:t>
                </a:r>
                <a:r>
                  <a:rPr lang="en-US" sz="2400" dirty="0" smtClean="0"/>
                  <a:t>-</a:t>
                </a:r>
                <a14:m>
                  <m:oMath xmlns:m="http://schemas.openxmlformats.org/officeDocument/2006/math">
                    <m:acc>
                      <m:accPr>
                        <m:chr m:val="̂"/>
                        <m:ctrlPr>
                          <a:rPr lang="en-US" sz="2400" i="1" dirty="0" smtClean="0">
                            <a:latin typeface="Cambria Math"/>
                          </a:rPr>
                        </m:ctrlPr>
                      </m:accPr>
                      <m:e>
                        <m:r>
                          <a:rPr lang="en-US" sz="2400" b="0" i="1" dirty="0" smtClean="0">
                            <a:latin typeface="Cambria Math"/>
                          </a:rPr>
                          <m:t>𝑖</m:t>
                        </m:r>
                      </m:e>
                    </m:acc>
                  </m:oMath>
                </a14:m>
                <a:r>
                  <a:rPr lang="en-US" sz="2400" dirty="0"/>
                  <a:t>)+</a:t>
                </a:r>
                <a14:m>
                  <m:oMath xmlns:m="http://schemas.openxmlformats.org/officeDocument/2006/math">
                    <m:sSub>
                      <m:sSubPr>
                        <m:ctrlPr>
                          <a:rPr lang="en-US" sz="2400" i="1">
                            <a:latin typeface="Cambria Math"/>
                          </a:rPr>
                        </m:ctrlPr>
                      </m:sSubPr>
                      <m:e>
                        <m:r>
                          <a:rPr lang="en-US" sz="2400" i="1">
                            <a:latin typeface="Cambria Math"/>
                          </a:rPr>
                          <m:t>𝐴</m:t>
                        </m:r>
                      </m:e>
                      <m:sub>
                        <m:r>
                          <a:rPr lang="en-US" sz="2400" i="1">
                            <a:latin typeface="Cambria Math"/>
                          </a:rPr>
                          <m:t>𝑧</m:t>
                        </m:r>
                      </m:sub>
                    </m:sSub>
                    <m:sSub>
                      <m:sSubPr>
                        <m:ctrlPr>
                          <a:rPr lang="en-US" sz="2400" i="1">
                            <a:latin typeface="Cambria Math"/>
                          </a:rPr>
                        </m:ctrlPr>
                      </m:sSubPr>
                      <m:e>
                        <m:r>
                          <a:rPr lang="en-US" sz="2400" i="1">
                            <a:latin typeface="Cambria Math"/>
                          </a:rPr>
                          <m:t>𝐵</m:t>
                        </m:r>
                      </m:e>
                      <m:sub>
                        <m:r>
                          <a:rPr lang="en-US" sz="2400" i="1">
                            <a:latin typeface="Cambria Math"/>
                          </a:rPr>
                          <m:t>𝑧</m:t>
                        </m:r>
                      </m:sub>
                    </m:sSub>
                  </m:oMath>
                </a14:m>
                <a:r>
                  <a:rPr lang="en-US" sz="2400" dirty="0" smtClean="0"/>
                  <a:t>.0</a:t>
                </a:r>
                <a:br>
                  <a:rPr lang="en-US" sz="2400" dirty="0" smtClean="0"/>
                </a:br>
                <a:r>
                  <a:rPr lang="en-US" sz="2400" dirty="0" smtClean="0"/>
                  <a:t/>
                </a:r>
                <a:br>
                  <a:rPr lang="en-US" sz="2400" dirty="0" smtClean="0"/>
                </a:br>
                <a:endParaRPr lang="en-US" sz="2400" dirty="0"/>
              </a:p>
            </p:txBody>
          </p:sp>
        </mc:Choice>
        <mc:Fallback xmlns="">
          <p:sp>
            <p:nvSpPr>
              <p:cNvPr id="2" name="Title 1"/>
              <p:cNvSpPr>
                <a:spLocks noGrp="1" noRot="1" noChangeAspect="1" noMove="1" noResize="1" noEditPoints="1" noAdjustHandles="1" noChangeArrowheads="1" noChangeShapeType="1" noTextEdit="1"/>
              </p:cNvSpPr>
              <p:nvPr>
                <p:ph type="ctrTitle"/>
              </p:nvPr>
            </p:nvSpPr>
            <p:spPr>
              <a:xfrm>
                <a:off x="304800" y="609600"/>
                <a:ext cx="8686800" cy="5943600"/>
              </a:xfrm>
              <a:blipFill rotWithShape="1">
                <a:blip r:embed="rId2"/>
                <a:stretch>
                  <a:fillRect l="-1053" t="-7487" r="-1123" b="-11692"/>
                </a:stretch>
              </a:blipFill>
            </p:spPr>
            <p:txBody>
              <a:bodyPr/>
              <a:lstStyle/>
              <a:p>
                <a:r>
                  <a:rPr lang="en-US">
                    <a:noFill/>
                  </a:rPr>
                  <a:t> </a:t>
                </a:r>
              </a:p>
            </p:txBody>
          </p:sp>
        </mc:Fallback>
      </mc:AlternateContent>
    </p:spTree>
    <p:extLst>
      <p:ext uri="{BB962C8B-B14F-4D97-AF65-F5344CB8AC3E}">
        <p14:creationId xmlns:p14="http://schemas.microsoft.com/office/powerpoint/2010/main" val="38725455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ctrTitle"/>
              </p:nvPr>
            </p:nvSpPr>
            <p:spPr>
              <a:xfrm>
                <a:off x="457200" y="838200"/>
                <a:ext cx="8458200" cy="3810000"/>
              </a:xfrm>
            </p:spPr>
            <p:txBody>
              <a:bodyPr/>
              <a:lstStyle/>
              <a:p>
                <a:pPr>
                  <a:lnSpc>
                    <a:spcPct val="150000"/>
                  </a:lnSpc>
                </a:pPr>
                <a:r>
                  <a:rPr lang="en-US" sz="2400" dirty="0" smtClean="0"/>
                  <a:t>=0</a:t>
                </a:r>
                <a:r>
                  <a:rPr lang="en-US" sz="2400" dirty="0"/>
                  <a:t>+</a:t>
                </a:r>
                <a14:m>
                  <m:oMath xmlns:m="http://schemas.openxmlformats.org/officeDocument/2006/math">
                    <m:sSub>
                      <m:sSubPr>
                        <m:ctrlPr>
                          <a:rPr lang="en-US" sz="2400" i="1">
                            <a:latin typeface="Cambria Math"/>
                          </a:rPr>
                        </m:ctrlPr>
                      </m:sSubPr>
                      <m:e>
                        <m:r>
                          <a:rPr lang="en-US" sz="2400" i="1">
                            <a:latin typeface="Cambria Math"/>
                          </a:rPr>
                          <m:t>𝐴</m:t>
                        </m:r>
                      </m:e>
                      <m:sub>
                        <m:r>
                          <a:rPr lang="en-US" sz="2400" i="1">
                            <a:latin typeface="Cambria Math"/>
                          </a:rPr>
                          <m:t>𝑥</m:t>
                        </m:r>
                      </m:sub>
                    </m:sSub>
                    <m:sSub>
                      <m:sSubPr>
                        <m:ctrlPr>
                          <a:rPr lang="en-US" sz="2400" i="1">
                            <a:latin typeface="Cambria Math"/>
                          </a:rPr>
                        </m:ctrlPr>
                      </m:sSubPr>
                      <m:e>
                        <m:r>
                          <a:rPr lang="en-US" sz="2400" i="1">
                            <a:latin typeface="Cambria Math"/>
                          </a:rPr>
                          <m:t>𝐵</m:t>
                        </m:r>
                      </m:e>
                      <m:sub>
                        <m:r>
                          <a:rPr lang="en-US" sz="2400" i="1">
                            <a:latin typeface="Cambria Math"/>
                          </a:rPr>
                          <m:t>𝑦</m:t>
                        </m:r>
                      </m:sub>
                    </m:sSub>
                    <m:acc>
                      <m:accPr>
                        <m:chr m:val="̂"/>
                        <m:ctrlPr>
                          <a:rPr lang="en-US" sz="2400" i="1" dirty="0">
                            <a:latin typeface="Cambria Math"/>
                          </a:rPr>
                        </m:ctrlPr>
                      </m:accPr>
                      <m:e>
                        <m:r>
                          <a:rPr lang="en-US" sz="2400" i="1" dirty="0">
                            <a:latin typeface="Cambria Math"/>
                          </a:rPr>
                          <m:t>𝑘</m:t>
                        </m:r>
                      </m:e>
                    </m:acc>
                    <m:sSub>
                      <m:sSubPr>
                        <m:ctrlPr>
                          <a:rPr lang="en-US" sz="2400" i="1">
                            <a:latin typeface="Cambria Math"/>
                          </a:rPr>
                        </m:ctrlPr>
                      </m:sSubPr>
                      <m:e>
                        <m:r>
                          <a:rPr lang="en-US" sz="2400" i="1">
                            <a:latin typeface="Cambria Math"/>
                          </a:rPr>
                          <m:t>−</m:t>
                        </m:r>
                        <m:r>
                          <a:rPr lang="en-US" sz="2400" i="1">
                            <a:latin typeface="Cambria Math"/>
                          </a:rPr>
                          <m:t>𝐴</m:t>
                        </m:r>
                      </m:e>
                      <m:sub>
                        <m:r>
                          <a:rPr lang="en-US" sz="2400" i="1">
                            <a:latin typeface="Cambria Math"/>
                          </a:rPr>
                          <m:t>𝑥</m:t>
                        </m:r>
                      </m:sub>
                    </m:sSub>
                    <m:sSub>
                      <m:sSubPr>
                        <m:ctrlPr>
                          <a:rPr lang="en-US" sz="2400" i="1">
                            <a:latin typeface="Cambria Math"/>
                          </a:rPr>
                        </m:ctrlPr>
                      </m:sSubPr>
                      <m:e>
                        <m:r>
                          <a:rPr lang="en-US" sz="2400" i="1">
                            <a:latin typeface="Cambria Math"/>
                          </a:rPr>
                          <m:t>𝐵</m:t>
                        </m:r>
                      </m:e>
                      <m:sub>
                        <m:r>
                          <a:rPr lang="en-US" sz="2400" i="1">
                            <a:latin typeface="Cambria Math"/>
                          </a:rPr>
                          <m:t>𝑧</m:t>
                        </m:r>
                      </m:sub>
                    </m:sSub>
                    <m:acc>
                      <m:accPr>
                        <m:chr m:val="̂"/>
                        <m:ctrlPr>
                          <a:rPr lang="en-US" sz="2400" i="1" dirty="0">
                            <a:latin typeface="Cambria Math"/>
                          </a:rPr>
                        </m:ctrlPr>
                      </m:accPr>
                      <m:e>
                        <m:r>
                          <a:rPr lang="en-US" sz="2400" i="1" dirty="0">
                            <a:latin typeface="Cambria Math"/>
                          </a:rPr>
                          <m:t>𝑗</m:t>
                        </m:r>
                      </m:e>
                    </m:acc>
                  </m:oMath>
                </a14:m>
                <a:r>
                  <a:rPr lang="en-US" sz="2400" dirty="0"/>
                  <a:t> </a:t>
                </a:r>
                <a14:m>
                  <m:oMath xmlns:m="http://schemas.openxmlformats.org/officeDocument/2006/math">
                    <m:r>
                      <a:rPr lang="en-US" sz="2400" i="1">
                        <a:latin typeface="Cambria Math"/>
                      </a:rPr>
                      <m:t>−</m:t>
                    </m:r>
                    <m:r>
                      <a:rPr lang="en-US" sz="2400">
                        <a:latin typeface="Cambria Math"/>
                      </a:rPr>
                      <m:t> </m:t>
                    </m:r>
                    <m:sSub>
                      <m:sSubPr>
                        <m:ctrlPr>
                          <a:rPr lang="en-US" sz="2400" i="1">
                            <a:latin typeface="Cambria Math"/>
                          </a:rPr>
                        </m:ctrlPr>
                      </m:sSubPr>
                      <m:e>
                        <m:r>
                          <a:rPr lang="en-US" sz="2400" i="1">
                            <a:latin typeface="Cambria Math"/>
                          </a:rPr>
                          <m:t>𝐴</m:t>
                        </m:r>
                      </m:e>
                      <m:sub>
                        <m:r>
                          <a:rPr lang="en-US" sz="2400" i="1">
                            <a:latin typeface="Cambria Math"/>
                          </a:rPr>
                          <m:t>𝑦</m:t>
                        </m:r>
                      </m:sub>
                    </m:sSub>
                    <m:sSub>
                      <m:sSubPr>
                        <m:ctrlPr>
                          <a:rPr lang="en-US" sz="2400" i="1">
                            <a:latin typeface="Cambria Math"/>
                          </a:rPr>
                        </m:ctrlPr>
                      </m:sSubPr>
                      <m:e>
                        <m:r>
                          <a:rPr lang="en-US" sz="2400" i="1">
                            <a:latin typeface="Cambria Math"/>
                          </a:rPr>
                          <m:t>𝐵</m:t>
                        </m:r>
                      </m:e>
                      <m:sub>
                        <m:r>
                          <a:rPr lang="en-US" sz="2400" i="1">
                            <a:latin typeface="Cambria Math"/>
                          </a:rPr>
                          <m:t>𝑥</m:t>
                        </m:r>
                      </m:sub>
                    </m:sSub>
                    <m:acc>
                      <m:accPr>
                        <m:chr m:val="̂"/>
                        <m:ctrlPr>
                          <a:rPr lang="en-US" sz="2400" i="1" dirty="0">
                            <a:latin typeface="Cambria Math"/>
                          </a:rPr>
                        </m:ctrlPr>
                      </m:accPr>
                      <m:e>
                        <m:r>
                          <a:rPr lang="en-US" sz="2400" i="1" dirty="0">
                            <a:latin typeface="Cambria Math"/>
                          </a:rPr>
                          <m:t>𝑘</m:t>
                        </m:r>
                      </m:e>
                    </m:acc>
                  </m:oMath>
                </a14:m>
                <a:r>
                  <a:rPr lang="en-US" sz="2400" dirty="0"/>
                  <a:t>+0+</a:t>
                </a:r>
                <a14:m>
                  <m:oMath xmlns:m="http://schemas.openxmlformats.org/officeDocument/2006/math">
                    <m:sSub>
                      <m:sSubPr>
                        <m:ctrlPr>
                          <a:rPr lang="en-US" sz="2400" i="1">
                            <a:latin typeface="Cambria Math"/>
                          </a:rPr>
                        </m:ctrlPr>
                      </m:sSubPr>
                      <m:e>
                        <m:r>
                          <a:rPr lang="en-US" sz="2400" i="1">
                            <a:latin typeface="Cambria Math"/>
                          </a:rPr>
                          <m:t>𝐴</m:t>
                        </m:r>
                      </m:e>
                      <m:sub>
                        <m:r>
                          <a:rPr lang="en-US" sz="2400" i="1">
                            <a:latin typeface="Cambria Math"/>
                          </a:rPr>
                          <m:t>𝑦</m:t>
                        </m:r>
                      </m:sub>
                    </m:sSub>
                    <m:sSub>
                      <m:sSubPr>
                        <m:ctrlPr>
                          <a:rPr lang="en-US" sz="2400" i="1">
                            <a:latin typeface="Cambria Math"/>
                          </a:rPr>
                        </m:ctrlPr>
                      </m:sSubPr>
                      <m:e>
                        <m:r>
                          <a:rPr lang="en-US" sz="2400" i="1">
                            <a:latin typeface="Cambria Math"/>
                          </a:rPr>
                          <m:t>𝐵</m:t>
                        </m:r>
                      </m:e>
                      <m:sub>
                        <m:r>
                          <a:rPr lang="en-US" sz="2400" i="1">
                            <a:latin typeface="Cambria Math"/>
                          </a:rPr>
                          <m:t>𝑧</m:t>
                        </m:r>
                      </m:sub>
                    </m:sSub>
                    <m:acc>
                      <m:accPr>
                        <m:chr m:val="̂"/>
                        <m:ctrlPr>
                          <a:rPr lang="en-US" sz="2400" i="1" dirty="0">
                            <a:latin typeface="Cambria Math"/>
                          </a:rPr>
                        </m:ctrlPr>
                      </m:accPr>
                      <m:e>
                        <m:r>
                          <a:rPr lang="en-US" sz="2400" i="1" dirty="0">
                            <a:latin typeface="Cambria Math"/>
                          </a:rPr>
                          <m:t>𝑖</m:t>
                        </m:r>
                      </m:e>
                    </m:acc>
                  </m:oMath>
                </a14:m>
                <a:r>
                  <a:rPr lang="en-US" sz="2400" dirty="0"/>
                  <a:t>+</a:t>
                </a:r>
                <a14:m>
                  <m:oMath xmlns:m="http://schemas.openxmlformats.org/officeDocument/2006/math">
                    <m:sSub>
                      <m:sSubPr>
                        <m:ctrlPr>
                          <a:rPr lang="en-US" sz="2400" i="1">
                            <a:latin typeface="Cambria Math"/>
                          </a:rPr>
                        </m:ctrlPr>
                      </m:sSubPr>
                      <m:e>
                        <m:r>
                          <a:rPr lang="en-US" sz="2400" i="1">
                            <a:latin typeface="Cambria Math"/>
                          </a:rPr>
                          <m:t>𝐴</m:t>
                        </m:r>
                      </m:e>
                      <m:sub>
                        <m:r>
                          <a:rPr lang="en-US" sz="2400" i="1">
                            <a:latin typeface="Cambria Math"/>
                          </a:rPr>
                          <m:t>𝑧</m:t>
                        </m:r>
                      </m:sub>
                    </m:sSub>
                    <m:sSub>
                      <m:sSubPr>
                        <m:ctrlPr>
                          <a:rPr lang="en-US" sz="2400" i="1">
                            <a:latin typeface="Cambria Math"/>
                          </a:rPr>
                        </m:ctrlPr>
                      </m:sSubPr>
                      <m:e>
                        <m:r>
                          <a:rPr lang="en-US" sz="2400" i="1">
                            <a:latin typeface="Cambria Math"/>
                          </a:rPr>
                          <m:t>𝐵</m:t>
                        </m:r>
                      </m:e>
                      <m:sub>
                        <m:r>
                          <a:rPr lang="en-US" sz="2400" i="1">
                            <a:latin typeface="Cambria Math"/>
                          </a:rPr>
                          <m:t>𝑥</m:t>
                        </m:r>
                      </m:sub>
                    </m:sSub>
                    <m:acc>
                      <m:accPr>
                        <m:chr m:val="̂"/>
                        <m:ctrlPr>
                          <a:rPr lang="en-US" sz="2400" i="1" dirty="0">
                            <a:latin typeface="Cambria Math"/>
                          </a:rPr>
                        </m:ctrlPr>
                      </m:accPr>
                      <m:e>
                        <m:r>
                          <a:rPr lang="en-US" sz="2400" i="1" dirty="0">
                            <a:latin typeface="Cambria Math"/>
                          </a:rPr>
                          <m:t>𝑗</m:t>
                        </m:r>
                      </m:e>
                    </m:acc>
                    <m:r>
                      <a:rPr lang="en-US" sz="2400" dirty="0">
                        <a:latin typeface="Cambria Math"/>
                      </a:rPr>
                      <m:t>−</m:t>
                    </m:r>
                    <m:sSub>
                      <m:sSubPr>
                        <m:ctrlPr>
                          <a:rPr lang="en-US" sz="2400" i="1">
                            <a:latin typeface="Cambria Math"/>
                          </a:rPr>
                        </m:ctrlPr>
                      </m:sSubPr>
                      <m:e>
                        <m:r>
                          <a:rPr lang="en-US" sz="2400" i="1">
                            <a:latin typeface="Cambria Math"/>
                          </a:rPr>
                          <m:t>𝐴</m:t>
                        </m:r>
                      </m:e>
                      <m:sub>
                        <m:r>
                          <a:rPr lang="en-US" sz="2400" i="1">
                            <a:latin typeface="Cambria Math"/>
                          </a:rPr>
                          <m:t>𝑧</m:t>
                        </m:r>
                      </m:sub>
                    </m:sSub>
                    <m:sSub>
                      <m:sSubPr>
                        <m:ctrlPr>
                          <a:rPr lang="en-US" sz="2400" i="1">
                            <a:latin typeface="Cambria Math"/>
                          </a:rPr>
                        </m:ctrlPr>
                      </m:sSubPr>
                      <m:e>
                        <m:r>
                          <a:rPr lang="en-US" sz="2400" i="1">
                            <a:latin typeface="Cambria Math"/>
                          </a:rPr>
                          <m:t>𝐵</m:t>
                        </m:r>
                      </m:e>
                      <m:sub>
                        <m:r>
                          <a:rPr lang="en-US" sz="2400" i="1">
                            <a:latin typeface="Cambria Math"/>
                          </a:rPr>
                          <m:t>𝑦</m:t>
                        </m:r>
                      </m:sub>
                    </m:sSub>
                    <m:acc>
                      <m:accPr>
                        <m:chr m:val="̂"/>
                        <m:ctrlPr>
                          <a:rPr lang="en-US" sz="2400" i="1" dirty="0">
                            <a:latin typeface="Cambria Math"/>
                          </a:rPr>
                        </m:ctrlPr>
                      </m:accPr>
                      <m:e>
                        <m:r>
                          <a:rPr lang="en-US" sz="2400" i="1" dirty="0">
                            <a:latin typeface="Cambria Math"/>
                          </a:rPr>
                          <m:t>𝑖</m:t>
                        </m:r>
                      </m:e>
                    </m:acc>
                  </m:oMath>
                </a14:m>
                <a:r>
                  <a:rPr lang="en-US" sz="2400" dirty="0"/>
                  <a:t>+0 </a:t>
                </a:r>
                <a:r>
                  <a:rPr lang="en-US" sz="2400" dirty="0" smtClean="0"/>
                  <a:t>=</a:t>
                </a:r>
                <a14:m>
                  <m:oMath xmlns:m="http://schemas.openxmlformats.org/officeDocument/2006/math">
                    <m:sSub>
                      <m:sSubPr>
                        <m:ctrlPr>
                          <a:rPr lang="en-US" sz="2400" i="1">
                            <a:latin typeface="Cambria Math"/>
                          </a:rPr>
                        </m:ctrlPr>
                      </m:sSubPr>
                      <m:e>
                        <m:r>
                          <a:rPr lang="en-US" sz="2400" i="1">
                            <a:latin typeface="Cambria Math"/>
                          </a:rPr>
                          <m:t>𝐴</m:t>
                        </m:r>
                      </m:e>
                      <m:sub>
                        <m:r>
                          <a:rPr lang="en-US" sz="2400" i="1">
                            <a:latin typeface="Cambria Math"/>
                          </a:rPr>
                          <m:t>𝑦</m:t>
                        </m:r>
                      </m:sub>
                    </m:sSub>
                    <m:sSub>
                      <m:sSubPr>
                        <m:ctrlPr>
                          <a:rPr lang="en-US" sz="2400" i="1">
                            <a:latin typeface="Cambria Math"/>
                          </a:rPr>
                        </m:ctrlPr>
                      </m:sSubPr>
                      <m:e>
                        <m:r>
                          <a:rPr lang="en-US" sz="2400" i="1">
                            <a:latin typeface="Cambria Math"/>
                          </a:rPr>
                          <m:t>𝐵</m:t>
                        </m:r>
                      </m:e>
                      <m:sub>
                        <m:r>
                          <a:rPr lang="en-US" sz="2400" i="1">
                            <a:latin typeface="Cambria Math"/>
                          </a:rPr>
                          <m:t>𝑧</m:t>
                        </m:r>
                      </m:sub>
                    </m:sSub>
                    <m:acc>
                      <m:accPr>
                        <m:chr m:val="̂"/>
                        <m:ctrlPr>
                          <a:rPr lang="en-US" sz="2400" i="1" dirty="0">
                            <a:latin typeface="Cambria Math"/>
                          </a:rPr>
                        </m:ctrlPr>
                      </m:accPr>
                      <m:e>
                        <m:r>
                          <a:rPr lang="en-US" sz="2400" i="1" dirty="0">
                            <a:latin typeface="Cambria Math"/>
                          </a:rPr>
                          <m:t>𝑖</m:t>
                        </m:r>
                      </m:e>
                    </m:acc>
                    <m:r>
                      <a:rPr lang="en-US" sz="2400" dirty="0">
                        <a:latin typeface="Cambria Math"/>
                      </a:rPr>
                      <m:t>−</m:t>
                    </m:r>
                    <m:sSub>
                      <m:sSubPr>
                        <m:ctrlPr>
                          <a:rPr lang="en-US" sz="2400" i="1">
                            <a:latin typeface="Cambria Math"/>
                          </a:rPr>
                        </m:ctrlPr>
                      </m:sSubPr>
                      <m:e>
                        <m:r>
                          <a:rPr lang="en-US" sz="2400" i="1">
                            <a:latin typeface="Cambria Math"/>
                          </a:rPr>
                          <m:t>𝐴</m:t>
                        </m:r>
                      </m:e>
                      <m:sub>
                        <m:r>
                          <a:rPr lang="en-US" sz="2400" i="1">
                            <a:latin typeface="Cambria Math"/>
                          </a:rPr>
                          <m:t>𝑧</m:t>
                        </m:r>
                      </m:sub>
                    </m:sSub>
                    <m:sSub>
                      <m:sSubPr>
                        <m:ctrlPr>
                          <a:rPr lang="en-US" sz="2400" i="1">
                            <a:latin typeface="Cambria Math"/>
                          </a:rPr>
                        </m:ctrlPr>
                      </m:sSubPr>
                      <m:e>
                        <m:r>
                          <a:rPr lang="en-US" sz="2400" i="1">
                            <a:latin typeface="Cambria Math"/>
                          </a:rPr>
                          <m:t>𝐵</m:t>
                        </m:r>
                      </m:e>
                      <m:sub>
                        <m:r>
                          <a:rPr lang="en-US" sz="2400" i="1">
                            <a:latin typeface="Cambria Math"/>
                          </a:rPr>
                          <m:t>𝑦</m:t>
                        </m:r>
                      </m:sub>
                    </m:sSub>
                    <m:acc>
                      <m:accPr>
                        <m:chr m:val="̂"/>
                        <m:ctrlPr>
                          <a:rPr lang="en-US" sz="2400" i="1" dirty="0">
                            <a:latin typeface="Cambria Math"/>
                          </a:rPr>
                        </m:ctrlPr>
                      </m:accPr>
                      <m:e>
                        <m:r>
                          <a:rPr lang="en-US" sz="2400" i="1" dirty="0">
                            <a:latin typeface="Cambria Math"/>
                          </a:rPr>
                          <m:t>𝑖</m:t>
                        </m:r>
                      </m:e>
                    </m:acc>
                    <m:sSub>
                      <m:sSubPr>
                        <m:ctrlPr>
                          <a:rPr lang="en-US" sz="2400" i="1">
                            <a:latin typeface="Cambria Math"/>
                          </a:rPr>
                        </m:ctrlPr>
                      </m:sSubPr>
                      <m:e>
                        <m:r>
                          <a:rPr lang="en-US" sz="2400" i="1">
                            <a:latin typeface="Cambria Math"/>
                          </a:rPr>
                          <m:t>−</m:t>
                        </m:r>
                        <m:r>
                          <a:rPr lang="en-US" sz="2400" i="1">
                            <a:latin typeface="Cambria Math"/>
                          </a:rPr>
                          <m:t>𝐴</m:t>
                        </m:r>
                      </m:e>
                      <m:sub>
                        <m:r>
                          <a:rPr lang="en-US" sz="2400" i="1">
                            <a:latin typeface="Cambria Math"/>
                          </a:rPr>
                          <m:t>𝑥</m:t>
                        </m:r>
                      </m:sub>
                    </m:sSub>
                    <m:sSub>
                      <m:sSubPr>
                        <m:ctrlPr>
                          <a:rPr lang="en-US" sz="2400" i="1">
                            <a:latin typeface="Cambria Math"/>
                          </a:rPr>
                        </m:ctrlPr>
                      </m:sSubPr>
                      <m:e>
                        <m:r>
                          <a:rPr lang="en-US" sz="2400" i="1">
                            <a:latin typeface="Cambria Math"/>
                          </a:rPr>
                          <m:t>𝐵</m:t>
                        </m:r>
                      </m:e>
                      <m:sub>
                        <m:r>
                          <a:rPr lang="en-US" sz="2400" i="1">
                            <a:latin typeface="Cambria Math"/>
                          </a:rPr>
                          <m:t>𝑧</m:t>
                        </m:r>
                      </m:sub>
                    </m:sSub>
                    <m:acc>
                      <m:accPr>
                        <m:chr m:val="̂"/>
                        <m:ctrlPr>
                          <a:rPr lang="en-US" sz="2400" i="1" dirty="0">
                            <a:latin typeface="Cambria Math"/>
                          </a:rPr>
                        </m:ctrlPr>
                      </m:accPr>
                      <m:e>
                        <m:r>
                          <a:rPr lang="en-US" sz="2400" i="1" dirty="0">
                            <a:latin typeface="Cambria Math"/>
                          </a:rPr>
                          <m:t>𝑗</m:t>
                        </m:r>
                      </m:e>
                    </m:acc>
                  </m:oMath>
                </a14:m>
                <a:r>
                  <a:rPr lang="en-US" sz="2400" dirty="0"/>
                  <a:t>+</a:t>
                </a:r>
                <a14:m>
                  <m:oMath xmlns:m="http://schemas.openxmlformats.org/officeDocument/2006/math">
                    <m:sSub>
                      <m:sSubPr>
                        <m:ctrlPr>
                          <a:rPr lang="en-US" sz="2400" i="1">
                            <a:latin typeface="Cambria Math"/>
                          </a:rPr>
                        </m:ctrlPr>
                      </m:sSubPr>
                      <m:e>
                        <m:r>
                          <a:rPr lang="en-US" sz="2400" i="1">
                            <a:latin typeface="Cambria Math"/>
                          </a:rPr>
                          <m:t>𝐴</m:t>
                        </m:r>
                      </m:e>
                      <m:sub>
                        <m:r>
                          <a:rPr lang="en-US" sz="2400" i="1">
                            <a:latin typeface="Cambria Math"/>
                          </a:rPr>
                          <m:t>𝑧</m:t>
                        </m:r>
                      </m:sub>
                    </m:sSub>
                    <m:sSub>
                      <m:sSubPr>
                        <m:ctrlPr>
                          <a:rPr lang="en-US" sz="2400" i="1">
                            <a:latin typeface="Cambria Math"/>
                          </a:rPr>
                        </m:ctrlPr>
                      </m:sSubPr>
                      <m:e>
                        <m:r>
                          <a:rPr lang="en-US" sz="2400" i="1">
                            <a:latin typeface="Cambria Math"/>
                          </a:rPr>
                          <m:t>𝐵</m:t>
                        </m:r>
                      </m:e>
                      <m:sub>
                        <m:r>
                          <a:rPr lang="en-US" sz="2400" i="1">
                            <a:latin typeface="Cambria Math"/>
                          </a:rPr>
                          <m:t>𝑥</m:t>
                        </m:r>
                      </m:sub>
                    </m:sSub>
                    <m:acc>
                      <m:accPr>
                        <m:chr m:val="̂"/>
                        <m:ctrlPr>
                          <a:rPr lang="en-US" sz="2400" i="1" dirty="0">
                            <a:latin typeface="Cambria Math"/>
                          </a:rPr>
                        </m:ctrlPr>
                      </m:accPr>
                      <m:e>
                        <m:r>
                          <a:rPr lang="en-US" sz="2400" i="1" dirty="0">
                            <a:latin typeface="Cambria Math"/>
                          </a:rPr>
                          <m:t>𝑗</m:t>
                        </m:r>
                      </m:e>
                    </m:acc>
                    <m:sSub>
                      <m:sSubPr>
                        <m:ctrlPr>
                          <a:rPr lang="en-US" sz="2400" i="1">
                            <a:latin typeface="Cambria Math"/>
                          </a:rPr>
                        </m:ctrlPr>
                      </m:sSubPr>
                      <m:e>
                        <m:r>
                          <a:rPr lang="en-US" sz="2400" i="1">
                            <a:latin typeface="Cambria Math"/>
                          </a:rPr>
                          <m:t>+</m:t>
                        </m:r>
                        <m:r>
                          <a:rPr lang="en-US" sz="2400" i="1">
                            <a:latin typeface="Cambria Math"/>
                          </a:rPr>
                          <m:t>𝐴</m:t>
                        </m:r>
                      </m:e>
                      <m:sub>
                        <m:r>
                          <a:rPr lang="en-US" sz="2400" i="1">
                            <a:latin typeface="Cambria Math"/>
                          </a:rPr>
                          <m:t>𝑥</m:t>
                        </m:r>
                      </m:sub>
                    </m:sSub>
                    <m:sSub>
                      <m:sSubPr>
                        <m:ctrlPr>
                          <a:rPr lang="en-US" sz="2400" i="1">
                            <a:latin typeface="Cambria Math"/>
                          </a:rPr>
                        </m:ctrlPr>
                      </m:sSubPr>
                      <m:e>
                        <m:r>
                          <a:rPr lang="en-US" sz="2400" i="1">
                            <a:latin typeface="Cambria Math"/>
                          </a:rPr>
                          <m:t>𝐵</m:t>
                        </m:r>
                      </m:e>
                      <m:sub>
                        <m:r>
                          <a:rPr lang="en-US" sz="2400" i="1">
                            <a:latin typeface="Cambria Math"/>
                          </a:rPr>
                          <m:t>𝑦</m:t>
                        </m:r>
                      </m:sub>
                    </m:sSub>
                    <m:acc>
                      <m:accPr>
                        <m:chr m:val="̂"/>
                        <m:ctrlPr>
                          <a:rPr lang="en-US" sz="2400" i="1" dirty="0">
                            <a:latin typeface="Cambria Math"/>
                          </a:rPr>
                        </m:ctrlPr>
                      </m:accPr>
                      <m:e>
                        <m:r>
                          <a:rPr lang="en-US" sz="2400" i="1" dirty="0">
                            <a:latin typeface="Cambria Math"/>
                          </a:rPr>
                          <m:t>𝑘</m:t>
                        </m:r>
                      </m:e>
                    </m:acc>
                    <m:r>
                      <a:rPr lang="en-US" sz="2400" i="1">
                        <a:latin typeface="Cambria Math"/>
                      </a:rPr>
                      <m:t>−</m:t>
                    </m:r>
                    <m:r>
                      <a:rPr lang="en-US" sz="2400">
                        <a:latin typeface="Cambria Math"/>
                      </a:rPr>
                      <m:t> </m:t>
                    </m:r>
                    <m:sSub>
                      <m:sSubPr>
                        <m:ctrlPr>
                          <a:rPr lang="en-US" sz="2400" i="1">
                            <a:latin typeface="Cambria Math"/>
                          </a:rPr>
                        </m:ctrlPr>
                      </m:sSubPr>
                      <m:e>
                        <m:r>
                          <a:rPr lang="en-US" sz="2400" i="1">
                            <a:latin typeface="Cambria Math"/>
                          </a:rPr>
                          <m:t>𝐴</m:t>
                        </m:r>
                      </m:e>
                      <m:sub>
                        <m:r>
                          <a:rPr lang="en-US" sz="2400" i="1">
                            <a:latin typeface="Cambria Math"/>
                          </a:rPr>
                          <m:t>𝑦</m:t>
                        </m:r>
                      </m:sub>
                    </m:sSub>
                    <m:sSub>
                      <m:sSubPr>
                        <m:ctrlPr>
                          <a:rPr lang="en-US" sz="2400" i="1">
                            <a:latin typeface="Cambria Math"/>
                          </a:rPr>
                        </m:ctrlPr>
                      </m:sSubPr>
                      <m:e>
                        <m:r>
                          <a:rPr lang="en-US" sz="2400" i="1">
                            <a:latin typeface="Cambria Math"/>
                          </a:rPr>
                          <m:t>𝐵</m:t>
                        </m:r>
                      </m:e>
                      <m:sub>
                        <m:r>
                          <a:rPr lang="en-US" sz="2400" i="1">
                            <a:latin typeface="Cambria Math"/>
                          </a:rPr>
                          <m:t>𝑥</m:t>
                        </m:r>
                      </m:sub>
                    </m:sSub>
                    <m:acc>
                      <m:accPr>
                        <m:chr m:val="̂"/>
                        <m:ctrlPr>
                          <a:rPr lang="en-US" sz="2400" i="1" dirty="0">
                            <a:latin typeface="Cambria Math"/>
                          </a:rPr>
                        </m:ctrlPr>
                      </m:accPr>
                      <m:e>
                        <m:r>
                          <a:rPr lang="en-US" sz="2400" i="1" dirty="0">
                            <a:latin typeface="Cambria Math"/>
                          </a:rPr>
                          <m:t>𝑘</m:t>
                        </m:r>
                      </m:e>
                    </m:acc>
                  </m:oMath>
                </a14:m>
                <a:r>
                  <a:rPr lang="en-US" sz="2400" dirty="0"/>
                  <a:t/>
                </a:r>
                <a:br>
                  <a:rPr lang="en-US" sz="2400" dirty="0"/>
                </a:br>
                <a:r>
                  <a:rPr lang="en-US" sz="2400" dirty="0"/>
                  <a:t>=</a:t>
                </a:r>
                <a14:m>
                  <m:oMath xmlns:m="http://schemas.openxmlformats.org/officeDocument/2006/math">
                    <m:acc>
                      <m:accPr>
                        <m:chr m:val="̂"/>
                        <m:ctrlPr>
                          <a:rPr lang="en-US" sz="2400" i="1">
                            <a:latin typeface="Cambria Math"/>
                          </a:rPr>
                        </m:ctrlPr>
                      </m:accPr>
                      <m:e>
                        <m:r>
                          <a:rPr lang="en-US" sz="2400" i="1">
                            <a:latin typeface="Cambria Math"/>
                          </a:rPr>
                          <m:t>𝑖</m:t>
                        </m:r>
                      </m:e>
                    </m:acc>
                  </m:oMath>
                </a14:m>
                <a:r>
                  <a:rPr lang="en-US" sz="2400" dirty="0"/>
                  <a:t>(</a:t>
                </a:r>
                <a14:m>
                  <m:oMath xmlns:m="http://schemas.openxmlformats.org/officeDocument/2006/math">
                    <m:sSub>
                      <m:sSubPr>
                        <m:ctrlPr>
                          <a:rPr lang="en-US" sz="2400" i="1">
                            <a:latin typeface="Cambria Math"/>
                          </a:rPr>
                        </m:ctrlPr>
                      </m:sSubPr>
                      <m:e>
                        <m:r>
                          <a:rPr lang="en-US" sz="2400" i="1">
                            <a:latin typeface="Cambria Math"/>
                          </a:rPr>
                          <m:t>𝐴</m:t>
                        </m:r>
                      </m:e>
                      <m:sub>
                        <m:r>
                          <a:rPr lang="en-US" sz="2400" i="1">
                            <a:latin typeface="Cambria Math"/>
                          </a:rPr>
                          <m:t>𝑦</m:t>
                        </m:r>
                      </m:sub>
                    </m:sSub>
                    <m:sSub>
                      <m:sSubPr>
                        <m:ctrlPr>
                          <a:rPr lang="en-US" sz="2400" i="1">
                            <a:latin typeface="Cambria Math"/>
                          </a:rPr>
                        </m:ctrlPr>
                      </m:sSubPr>
                      <m:e>
                        <m:r>
                          <a:rPr lang="en-US" sz="2400" i="1">
                            <a:latin typeface="Cambria Math"/>
                          </a:rPr>
                          <m:t>𝐵</m:t>
                        </m:r>
                      </m:e>
                      <m:sub>
                        <m:r>
                          <a:rPr lang="en-US" sz="2400" i="1">
                            <a:latin typeface="Cambria Math"/>
                          </a:rPr>
                          <m:t>𝑧</m:t>
                        </m:r>
                      </m:sub>
                    </m:sSub>
                    <m:r>
                      <a:rPr lang="en-US" sz="2400" dirty="0">
                        <a:latin typeface="Cambria Math"/>
                      </a:rPr>
                      <m:t>−</m:t>
                    </m:r>
                    <m:sSub>
                      <m:sSubPr>
                        <m:ctrlPr>
                          <a:rPr lang="en-US" sz="2400" i="1">
                            <a:latin typeface="Cambria Math"/>
                          </a:rPr>
                        </m:ctrlPr>
                      </m:sSubPr>
                      <m:e>
                        <m:r>
                          <a:rPr lang="en-US" sz="2400" i="1">
                            <a:latin typeface="Cambria Math"/>
                          </a:rPr>
                          <m:t>𝐴</m:t>
                        </m:r>
                      </m:e>
                      <m:sub>
                        <m:r>
                          <a:rPr lang="en-US" sz="2400" i="1">
                            <a:latin typeface="Cambria Math"/>
                          </a:rPr>
                          <m:t>𝑧</m:t>
                        </m:r>
                      </m:sub>
                    </m:sSub>
                    <m:sSub>
                      <m:sSubPr>
                        <m:ctrlPr>
                          <a:rPr lang="en-US" sz="2400" i="1">
                            <a:latin typeface="Cambria Math"/>
                          </a:rPr>
                        </m:ctrlPr>
                      </m:sSubPr>
                      <m:e>
                        <m:r>
                          <a:rPr lang="en-US" sz="2400" i="1">
                            <a:latin typeface="Cambria Math"/>
                          </a:rPr>
                          <m:t>𝐵</m:t>
                        </m:r>
                      </m:e>
                      <m:sub>
                        <m:r>
                          <a:rPr lang="en-US" sz="2400" i="1">
                            <a:latin typeface="Cambria Math"/>
                          </a:rPr>
                          <m:t>𝑦</m:t>
                        </m:r>
                      </m:sub>
                    </m:sSub>
                    <m:r>
                      <a:rPr lang="en-US" sz="2400" i="1">
                        <a:latin typeface="Cambria Math"/>
                      </a:rPr>
                      <m:t>)</m:t>
                    </m:r>
                  </m:oMath>
                </a14:m>
                <a:r>
                  <a:rPr lang="en-US" sz="2400" dirty="0"/>
                  <a:t> </a:t>
                </a:r>
                <a14:m>
                  <m:oMath xmlns:m="http://schemas.openxmlformats.org/officeDocument/2006/math">
                    <m:r>
                      <a:rPr lang="en-US" sz="2400" i="1">
                        <a:latin typeface="Cambria Math"/>
                      </a:rPr>
                      <m:t>−</m:t>
                    </m:r>
                    <m:acc>
                      <m:accPr>
                        <m:chr m:val="̂"/>
                        <m:ctrlPr>
                          <a:rPr lang="en-US" sz="2400" i="1">
                            <a:latin typeface="Cambria Math"/>
                          </a:rPr>
                        </m:ctrlPr>
                      </m:accPr>
                      <m:e>
                        <m:r>
                          <a:rPr lang="en-US" sz="2400" i="1">
                            <a:latin typeface="Cambria Math"/>
                          </a:rPr>
                          <m:t>𝑗</m:t>
                        </m:r>
                      </m:e>
                    </m:acc>
                  </m:oMath>
                </a14:m>
                <a:r>
                  <a:rPr lang="en-US" sz="2400" dirty="0"/>
                  <a:t>(</a:t>
                </a:r>
                <a14:m>
                  <m:oMath xmlns:m="http://schemas.openxmlformats.org/officeDocument/2006/math">
                    <m:sSub>
                      <m:sSubPr>
                        <m:ctrlPr>
                          <a:rPr lang="en-US" sz="2400" i="1">
                            <a:latin typeface="Cambria Math"/>
                          </a:rPr>
                        </m:ctrlPr>
                      </m:sSubPr>
                      <m:e>
                        <m:r>
                          <a:rPr lang="en-US" sz="2400" i="1">
                            <a:latin typeface="Cambria Math"/>
                          </a:rPr>
                          <m:t>𝐴</m:t>
                        </m:r>
                      </m:e>
                      <m:sub>
                        <m:r>
                          <a:rPr lang="en-US" sz="2400" i="1">
                            <a:latin typeface="Cambria Math"/>
                          </a:rPr>
                          <m:t>𝑥</m:t>
                        </m:r>
                      </m:sub>
                    </m:sSub>
                    <m:sSub>
                      <m:sSubPr>
                        <m:ctrlPr>
                          <a:rPr lang="en-US" sz="2400" i="1">
                            <a:latin typeface="Cambria Math"/>
                          </a:rPr>
                        </m:ctrlPr>
                      </m:sSubPr>
                      <m:e>
                        <m:r>
                          <a:rPr lang="en-US" sz="2400" i="1">
                            <a:latin typeface="Cambria Math"/>
                          </a:rPr>
                          <m:t>𝐵</m:t>
                        </m:r>
                      </m:e>
                      <m:sub>
                        <m:r>
                          <a:rPr lang="en-US" sz="2400" i="1">
                            <a:latin typeface="Cambria Math"/>
                          </a:rPr>
                          <m:t>𝑧</m:t>
                        </m:r>
                      </m:sub>
                    </m:sSub>
                    <m:r>
                      <a:rPr lang="en-US" sz="2400" i="1">
                        <a:latin typeface="Cambria Math"/>
                      </a:rPr>
                      <m:t> −</m:t>
                    </m:r>
                    <m:sSub>
                      <m:sSubPr>
                        <m:ctrlPr>
                          <a:rPr lang="en-US" sz="2400" i="1">
                            <a:latin typeface="Cambria Math"/>
                          </a:rPr>
                        </m:ctrlPr>
                      </m:sSubPr>
                      <m:e>
                        <m:r>
                          <a:rPr lang="en-US" sz="2400" i="1">
                            <a:latin typeface="Cambria Math"/>
                          </a:rPr>
                          <m:t>𝐴</m:t>
                        </m:r>
                      </m:e>
                      <m:sub>
                        <m:r>
                          <a:rPr lang="en-US" sz="2400" i="1">
                            <a:latin typeface="Cambria Math"/>
                          </a:rPr>
                          <m:t>𝑧</m:t>
                        </m:r>
                      </m:sub>
                    </m:sSub>
                    <m:sSub>
                      <m:sSubPr>
                        <m:ctrlPr>
                          <a:rPr lang="en-US" sz="2400" i="1">
                            <a:latin typeface="Cambria Math"/>
                          </a:rPr>
                        </m:ctrlPr>
                      </m:sSubPr>
                      <m:e>
                        <m:r>
                          <a:rPr lang="en-US" sz="2400" i="1">
                            <a:latin typeface="Cambria Math"/>
                          </a:rPr>
                          <m:t>𝐵</m:t>
                        </m:r>
                      </m:e>
                      <m:sub>
                        <m:r>
                          <a:rPr lang="en-US" sz="2400" i="1">
                            <a:latin typeface="Cambria Math"/>
                          </a:rPr>
                          <m:t>𝑥</m:t>
                        </m:r>
                      </m:sub>
                    </m:sSub>
                  </m:oMath>
                </a14:m>
                <a:r>
                  <a:rPr lang="en-US" sz="2400" dirty="0"/>
                  <a:t>)+</a:t>
                </a:r>
                <a14:m>
                  <m:oMath xmlns:m="http://schemas.openxmlformats.org/officeDocument/2006/math">
                    <m:acc>
                      <m:accPr>
                        <m:chr m:val="̂"/>
                        <m:ctrlPr>
                          <a:rPr lang="en-US" sz="2400" i="1" dirty="0">
                            <a:latin typeface="Cambria Math"/>
                          </a:rPr>
                        </m:ctrlPr>
                      </m:accPr>
                      <m:e>
                        <m:r>
                          <a:rPr lang="en-US" sz="2400" i="1" dirty="0">
                            <a:latin typeface="Cambria Math"/>
                          </a:rPr>
                          <m:t>𝑘</m:t>
                        </m:r>
                      </m:e>
                    </m:acc>
                  </m:oMath>
                </a14:m>
                <a:r>
                  <a:rPr lang="en-US" sz="2400" dirty="0"/>
                  <a:t>(</a:t>
                </a:r>
                <a14:m>
                  <m:oMath xmlns:m="http://schemas.openxmlformats.org/officeDocument/2006/math">
                    <m:sSub>
                      <m:sSubPr>
                        <m:ctrlPr>
                          <a:rPr lang="en-US" sz="2400" i="1">
                            <a:latin typeface="Cambria Math"/>
                          </a:rPr>
                        </m:ctrlPr>
                      </m:sSubPr>
                      <m:e>
                        <m:r>
                          <a:rPr lang="en-US" sz="2400" i="1">
                            <a:latin typeface="Cambria Math"/>
                          </a:rPr>
                          <m:t>𝐴</m:t>
                        </m:r>
                      </m:e>
                      <m:sub>
                        <m:r>
                          <a:rPr lang="en-US" sz="2400" i="1">
                            <a:latin typeface="Cambria Math"/>
                          </a:rPr>
                          <m:t>𝑥</m:t>
                        </m:r>
                      </m:sub>
                    </m:sSub>
                    <m:sSub>
                      <m:sSubPr>
                        <m:ctrlPr>
                          <a:rPr lang="en-US" sz="2400" i="1">
                            <a:latin typeface="Cambria Math"/>
                          </a:rPr>
                        </m:ctrlPr>
                      </m:sSubPr>
                      <m:e>
                        <m:r>
                          <a:rPr lang="en-US" sz="2400" i="1">
                            <a:latin typeface="Cambria Math"/>
                          </a:rPr>
                          <m:t>𝐵</m:t>
                        </m:r>
                      </m:e>
                      <m:sub>
                        <m:r>
                          <a:rPr lang="en-US" sz="2400" i="1">
                            <a:latin typeface="Cambria Math"/>
                          </a:rPr>
                          <m:t>𝑦</m:t>
                        </m:r>
                      </m:sub>
                    </m:sSub>
                    <m:r>
                      <a:rPr lang="en-US" sz="2400" i="1">
                        <a:latin typeface="Cambria Math"/>
                      </a:rPr>
                      <m:t>− </m:t>
                    </m:r>
                    <m:sSub>
                      <m:sSubPr>
                        <m:ctrlPr>
                          <a:rPr lang="en-US" sz="2400" i="1">
                            <a:latin typeface="Cambria Math"/>
                          </a:rPr>
                        </m:ctrlPr>
                      </m:sSubPr>
                      <m:e>
                        <m:r>
                          <a:rPr lang="en-US" sz="2400" i="1">
                            <a:latin typeface="Cambria Math"/>
                          </a:rPr>
                          <m:t>𝐴</m:t>
                        </m:r>
                      </m:e>
                      <m:sub>
                        <m:r>
                          <a:rPr lang="en-US" sz="2400" i="1">
                            <a:latin typeface="Cambria Math"/>
                          </a:rPr>
                          <m:t>𝑦</m:t>
                        </m:r>
                      </m:sub>
                    </m:sSub>
                    <m:sSub>
                      <m:sSubPr>
                        <m:ctrlPr>
                          <a:rPr lang="en-US" sz="2400" i="1">
                            <a:latin typeface="Cambria Math"/>
                          </a:rPr>
                        </m:ctrlPr>
                      </m:sSubPr>
                      <m:e>
                        <m:r>
                          <a:rPr lang="en-US" sz="2400" i="1">
                            <a:latin typeface="Cambria Math"/>
                          </a:rPr>
                          <m:t>𝐵</m:t>
                        </m:r>
                      </m:e>
                      <m:sub>
                        <m:r>
                          <a:rPr lang="en-US" sz="2400" i="1">
                            <a:latin typeface="Cambria Math"/>
                          </a:rPr>
                          <m:t>𝑥</m:t>
                        </m:r>
                      </m:sub>
                    </m:sSub>
                  </m:oMath>
                </a14:m>
                <a:r>
                  <a:rPr lang="en-US" sz="2400" dirty="0"/>
                  <a:t>)</a:t>
                </a:r>
                <a:br>
                  <a:rPr lang="en-US" sz="2400" dirty="0"/>
                </a:br>
                <a14:m>
                  <m:oMath xmlns:m="http://schemas.openxmlformats.org/officeDocument/2006/math">
                    <m:r>
                      <a:rPr lang="en-US" sz="2400" i="1" smtClean="0">
                        <a:latin typeface="Cambria Math"/>
                        <a:ea typeface="Cambria Math"/>
                      </a:rPr>
                      <m:t>∴</m:t>
                    </m:r>
                    <m:r>
                      <a:rPr lang="en-US" sz="2400" b="0" i="1" smtClean="0">
                        <a:latin typeface="Cambria Math"/>
                        <a:ea typeface="Cambria Math"/>
                      </a:rPr>
                      <m:t> </m:t>
                    </m:r>
                    <m:acc>
                      <m:accPr>
                        <m:chr m:val="⃗"/>
                        <m:ctrlPr>
                          <a:rPr lang="en-US" sz="2400" i="1">
                            <a:latin typeface="Cambria Math"/>
                          </a:rPr>
                        </m:ctrlPr>
                      </m:accPr>
                      <m:e>
                        <m:r>
                          <a:rPr lang="en-US" sz="2400" i="1">
                            <a:latin typeface="Cambria Math"/>
                          </a:rPr>
                          <m:t>𝐴</m:t>
                        </m:r>
                      </m:e>
                    </m:acc>
                    <m:r>
                      <a:rPr lang="en-US" sz="2400" i="1">
                        <a:latin typeface="Cambria Math"/>
                      </a:rPr>
                      <m:t>×</m:t>
                    </m:r>
                    <m:acc>
                      <m:accPr>
                        <m:chr m:val="⃗"/>
                        <m:ctrlPr>
                          <a:rPr lang="en-US" sz="2400" i="1">
                            <a:latin typeface="Cambria Math"/>
                          </a:rPr>
                        </m:ctrlPr>
                      </m:accPr>
                      <m:e>
                        <m:r>
                          <a:rPr lang="en-US" sz="2400" i="1">
                            <a:latin typeface="Cambria Math"/>
                          </a:rPr>
                          <m:t>𝐵</m:t>
                        </m:r>
                      </m:e>
                    </m:acc>
                  </m:oMath>
                </a14:m>
                <a:r>
                  <a:rPr lang="en-US" sz="2400" dirty="0"/>
                  <a:t>=</a:t>
                </a:r>
                <a14:m>
                  <m:oMath xmlns:m="http://schemas.openxmlformats.org/officeDocument/2006/math">
                    <m:d>
                      <m:dPr>
                        <m:begChr m:val="|"/>
                        <m:endChr m:val="|"/>
                        <m:ctrlPr>
                          <a:rPr lang="en-US" sz="2400" i="1" dirty="0" smtClean="0">
                            <a:latin typeface="Cambria Math"/>
                          </a:rPr>
                        </m:ctrlPr>
                      </m:dPr>
                      <m:e>
                        <m:m>
                          <m:mPr>
                            <m:mcs>
                              <m:mc>
                                <m:mcPr>
                                  <m:count m:val="3"/>
                                  <m:mcJc m:val="center"/>
                                </m:mcPr>
                              </m:mc>
                            </m:mcs>
                            <m:ctrlPr>
                              <a:rPr lang="en-US" sz="2400" i="1" dirty="0" smtClean="0">
                                <a:latin typeface="Cambria Math"/>
                              </a:rPr>
                            </m:ctrlPr>
                          </m:mPr>
                          <m:mr>
                            <m:e>
                              <m:acc>
                                <m:accPr>
                                  <m:chr m:val="̂"/>
                                  <m:ctrlPr>
                                    <a:rPr lang="en-US" sz="2400" i="1" dirty="0" smtClean="0">
                                      <a:latin typeface="Cambria Math"/>
                                    </a:rPr>
                                  </m:ctrlPr>
                                </m:accPr>
                                <m:e>
                                  <m:r>
                                    <a:rPr lang="en-US" sz="2400" b="0" i="1" dirty="0" smtClean="0">
                                      <a:latin typeface="Cambria Math"/>
                                    </a:rPr>
                                    <m:t>𝑖</m:t>
                                  </m:r>
                                </m:e>
                              </m:acc>
                            </m:e>
                            <m:e>
                              <m:acc>
                                <m:accPr>
                                  <m:chr m:val="̂"/>
                                  <m:ctrlPr>
                                    <a:rPr lang="en-US" sz="2400" i="1" dirty="0" smtClean="0">
                                      <a:latin typeface="Cambria Math"/>
                                    </a:rPr>
                                  </m:ctrlPr>
                                </m:accPr>
                                <m:e>
                                  <m:r>
                                    <a:rPr lang="en-US" sz="2400" b="0" i="1" dirty="0" smtClean="0">
                                      <a:latin typeface="Cambria Math"/>
                                    </a:rPr>
                                    <m:t>𝑗</m:t>
                                  </m:r>
                                </m:e>
                              </m:acc>
                            </m:e>
                            <m:e>
                              <m:acc>
                                <m:accPr>
                                  <m:chr m:val="̂"/>
                                  <m:ctrlPr>
                                    <a:rPr lang="en-US" sz="2400" i="1" dirty="0" smtClean="0">
                                      <a:latin typeface="Cambria Math"/>
                                    </a:rPr>
                                  </m:ctrlPr>
                                </m:accPr>
                                <m:e>
                                  <m:r>
                                    <a:rPr lang="en-US" sz="2400" b="0" i="1" dirty="0" smtClean="0">
                                      <a:latin typeface="Cambria Math"/>
                                    </a:rPr>
                                    <m:t>𝑘</m:t>
                                  </m:r>
                                </m:e>
                              </m:acc>
                            </m:e>
                          </m:mr>
                          <m:mr>
                            <m:e>
                              <m:sSub>
                                <m:sSubPr>
                                  <m:ctrlPr>
                                    <a:rPr lang="en-US" sz="2400" i="1" dirty="0" smtClean="0">
                                      <a:latin typeface="Cambria Math"/>
                                    </a:rPr>
                                  </m:ctrlPr>
                                </m:sSubPr>
                                <m:e>
                                  <m:r>
                                    <a:rPr lang="en-US" sz="2400" b="0" i="1" dirty="0" smtClean="0">
                                      <a:latin typeface="Cambria Math"/>
                                    </a:rPr>
                                    <m:t>𝐴</m:t>
                                  </m:r>
                                </m:e>
                                <m:sub>
                                  <m:r>
                                    <a:rPr lang="en-US" sz="2400" b="0" i="1" dirty="0" smtClean="0">
                                      <a:latin typeface="Cambria Math"/>
                                    </a:rPr>
                                    <m:t>𝑥</m:t>
                                  </m:r>
                                </m:sub>
                              </m:sSub>
                            </m:e>
                            <m:e>
                              <m:sSub>
                                <m:sSubPr>
                                  <m:ctrlPr>
                                    <a:rPr lang="en-US" sz="2400" i="1" dirty="0" smtClean="0">
                                      <a:latin typeface="Cambria Math"/>
                                    </a:rPr>
                                  </m:ctrlPr>
                                </m:sSubPr>
                                <m:e>
                                  <m:r>
                                    <a:rPr lang="en-US" sz="2400" b="0" i="1" dirty="0" smtClean="0">
                                      <a:latin typeface="Cambria Math"/>
                                    </a:rPr>
                                    <m:t>𝐴</m:t>
                                  </m:r>
                                </m:e>
                                <m:sub>
                                  <m:r>
                                    <a:rPr lang="en-US" sz="2400" b="0" i="1" dirty="0" smtClean="0">
                                      <a:latin typeface="Cambria Math"/>
                                    </a:rPr>
                                    <m:t>𝑦</m:t>
                                  </m:r>
                                </m:sub>
                              </m:sSub>
                            </m:e>
                            <m:e>
                              <m:sSub>
                                <m:sSubPr>
                                  <m:ctrlPr>
                                    <a:rPr lang="en-US" sz="2400" i="1" dirty="0" smtClean="0">
                                      <a:latin typeface="Cambria Math"/>
                                    </a:rPr>
                                  </m:ctrlPr>
                                </m:sSubPr>
                                <m:e>
                                  <m:r>
                                    <a:rPr lang="en-US" sz="2400" b="0" i="1" dirty="0" smtClean="0">
                                      <a:latin typeface="Cambria Math"/>
                                    </a:rPr>
                                    <m:t>𝐴</m:t>
                                  </m:r>
                                </m:e>
                                <m:sub>
                                  <m:r>
                                    <a:rPr lang="en-US" sz="2400" b="0" i="1" dirty="0" smtClean="0">
                                      <a:latin typeface="Cambria Math"/>
                                    </a:rPr>
                                    <m:t>𝑧</m:t>
                                  </m:r>
                                </m:sub>
                              </m:sSub>
                            </m:e>
                          </m:mr>
                          <m:mr>
                            <m:e>
                              <m:sSub>
                                <m:sSubPr>
                                  <m:ctrlPr>
                                    <a:rPr lang="en-US" sz="2400" i="1" dirty="0" smtClean="0">
                                      <a:latin typeface="Cambria Math"/>
                                    </a:rPr>
                                  </m:ctrlPr>
                                </m:sSubPr>
                                <m:e>
                                  <m:r>
                                    <a:rPr lang="en-US" sz="2400" b="0" i="1" dirty="0" smtClean="0">
                                      <a:latin typeface="Cambria Math"/>
                                    </a:rPr>
                                    <m:t>𝐵</m:t>
                                  </m:r>
                                </m:e>
                                <m:sub>
                                  <m:r>
                                    <a:rPr lang="en-US" sz="2400" b="0" i="1" dirty="0" smtClean="0">
                                      <a:latin typeface="Cambria Math"/>
                                    </a:rPr>
                                    <m:t>𝑥</m:t>
                                  </m:r>
                                </m:sub>
                              </m:sSub>
                            </m:e>
                            <m:e>
                              <m:sSub>
                                <m:sSubPr>
                                  <m:ctrlPr>
                                    <a:rPr lang="en-US" sz="2400" i="1" dirty="0" smtClean="0">
                                      <a:latin typeface="Cambria Math"/>
                                    </a:rPr>
                                  </m:ctrlPr>
                                </m:sSubPr>
                                <m:e>
                                  <m:r>
                                    <a:rPr lang="en-US" sz="2400" b="0" i="1" dirty="0" smtClean="0">
                                      <a:latin typeface="Cambria Math"/>
                                    </a:rPr>
                                    <m:t>𝐵</m:t>
                                  </m:r>
                                </m:e>
                                <m:sub>
                                  <m:r>
                                    <a:rPr lang="en-US" sz="2400" b="0" i="1" dirty="0" smtClean="0">
                                      <a:latin typeface="Cambria Math"/>
                                    </a:rPr>
                                    <m:t>𝑦</m:t>
                                  </m:r>
                                </m:sub>
                              </m:sSub>
                            </m:e>
                            <m:e>
                              <m:sSub>
                                <m:sSubPr>
                                  <m:ctrlPr>
                                    <a:rPr lang="en-US" sz="2400" i="1" dirty="0" smtClean="0">
                                      <a:latin typeface="Cambria Math"/>
                                    </a:rPr>
                                  </m:ctrlPr>
                                </m:sSubPr>
                                <m:e>
                                  <m:r>
                                    <a:rPr lang="en-US" sz="2400" b="0" i="1" dirty="0" smtClean="0">
                                      <a:latin typeface="Cambria Math"/>
                                    </a:rPr>
                                    <m:t>𝐵</m:t>
                                  </m:r>
                                </m:e>
                                <m:sub>
                                  <m:r>
                                    <a:rPr lang="en-US" sz="2400" b="0" i="1" dirty="0" smtClean="0">
                                      <a:latin typeface="Cambria Math"/>
                                    </a:rPr>
                                    <m:t>𝑧</m:t>
                                  </m:r>
                                </m:sub>
                              </m:sSub>
                            </m:e>
                          </m:mr>
                        </m:m>
                      </m:e>
                    </m:d>
                  </m:oMath>
                </a14:m>
                <a:endParaRPr lang="en-US" sz="2400" dirty="0"/>
              </a:p>
            </p:txBody>
          </p:sp>
        </mc:Choice>
        <mc:Fallback xmlns="">
          <p:sp>
            <p:nvSpPr>
              <p:cNvPr id="2" name="Title 1"/>
              <p:cNvSpPr>
                <a:spLocks noGrp="1" noRot="1" noChangeAspect="1" noMove="1" noResize="1" noEditPoints="1" noAdjustHandles="1" noChangeArrowheads="1" noChangeShapeType="1" noTextEdit="1"/>
              </p:cNvSpPr>
              <p:nvPr>
                <p:ph type="ctrTitle"/>
              </p:nvPr>
            </p:nvSpPr>
            <p:spPr>
              <a:xfrm>
                <a:off x="457200" y="838200"/>
                <a:ext cx="8458200" cy="3810000"/>
              </a:xfrm>
              <a:blipFill rotWithShape="1">
                <a:blip r:embed="rId2"/>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5495694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ChangeArrowheads="1"/>
          </p:cNvSpPr>
          <p:nvPr/>
        </p:nvSpPr>
        <p:spPr bwMode="auto">
          <a:xfrm>
            <a:off x="1524000" y="1295400"/>
            <a:ext cx="6477000" cy="332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lnSpc>
                <a:spcPct val="150000"/>
              </a:lnSpc>
            </a:pPr>
            <a:r>
              <a:rPr lang="en-US" sz="2800" u="sng" dirty="0" err="1">
                <a:latin typeface="Nirmala UI"/>
              </a:rPr>
              <a:t>উপস্থাপনায়</a:t>
            </a:r>
            <a:endParaRPr lang="en-US" sz="2800" u="sng" dirty="0">
              <a:latin typeface="Nirmala UI"/>
            </a:endParaRPr>
          </a:p>
          <a:p>
            <a:pPr algn="ctr">
              <a:lnSpc>
                <a:spcPct val="150000"/>
              </a:lnSpc>
            </a:pPr>
            <a:r>
              <a:rPr lang="en-US" sz="2800" dirty="0" err="1">
                <a:latin typeface="Nirmala UI"/>
              </a:rPr>
              <a:t>মোঃ</a:t>
            </a:r>
            <a:r>
              <a:rPr lang="en-US" sz="2800" dirty="0">
                <a:latin typeface="Nirmala UI"/>
              </a:rPr>
              <a:t> </a:t>
            </a:r>
            <a:r>
              <a:rPr lang="en-US" sz="2800" dirty="0" err="1">
                <a:latin typeface="Nirmala UI"/>
              </a:rPr>
              <a:t>নজরুল</a:t>
            </a:r>
            <a:r>
              <a:rPr lang="en-US" sz="2800" dirty="0">
                <a:latin typeface="Nirmala UI"/>
              </a:rPr>
              <a:t> </a:t>
            </a:r>
            <a:r>
              <a:rPr lang="en-US" sz="2800" dirty="0" err="1">
                <a:latin typeface="Nirmala UI"/>
              </a:rPr>
              <a:t>ইসলাম</a:t>
            </a:r>
            <a:endParaRPr lang="en-US" sz="2800" dirty="0">
              <a:latin typeface="Nirmala UI"/>
            </a:endParaRPr>
          </a:p>
          <a:p>
            <a:pPr algn="ctr">
              <a:lnSpc>
                <a:spcPct val="150000"/>
              </a:lnSpc>
            </a:pPr>
            <a:r>
              <a:rPr lang="en-US" sz="2800" dirty="0" smtClean="0">
                <a:latin typeface="Nirmala UI"/>
              </a:rPr>
              <a:t> </a:t>
            </a:r>
            <a:r>
              <a:rPr lang="en-US" sz="2800" dirty="0" err="1" smtClean="0">
                <a:latin typeface="Nirmala UI"/>
              </a:rPr>
              <a:t>ইন্সট্রাক্টর</a:t>
            </a:r>
            <a:r>
              <a:rPr lang="en-US" sz="2800" dirty="0" smtClean="0">
                <a:latin typeface="Nirmala UI"/>
              </a:rPr>
              <a:t>(</a:t>
            </a:r>
            <a:r>
              <a:rPr lang="en-US" sz="2800" dirty="0" err="1" smtClean="0">
                <a:latin typeface="Nirmala UI"/>
              </a:rPr>
              <a:t>নন-টেক</a:t>
            </a:r>
            <a:r>
              <a:rPr lang="en-US" sz="2800" dirty="0" smtClean="0">
                <a:latin typeface="Nirmala UI"/>
              </a:rPr>
              <a:t>)</a:t>
            </a:r>
            <a:r>
              <a:rPr lang="en-US" sz="2800" dirty="0" err="1" smtClean="0">
                <a:latin typeface="Nirmala UI"/>
              </a:rPr>
              <a:t>পদার্থ</a:t>
            </a:r>
            <a:endParaRPr lang="en-US" sz="2800" dirty="0">
              <a:latin typeface="Nirmala UI"/>
            </a:endParaRPr>
          </a:p>
          <a:p>
            <a:pPr algn="ctr">
              <a:lnSpc>
                <a:spcPct val="150000"/>
              </a:lnSpc>
            </a:pPr>
            <a:r>
              <a:rPr lang="en-US" sz="2800" dirty="0" err="1">
                <a:latin typeface="Nirmala UI"/>
              </a:rPr>
              <a:t>বিষয়ঃ</a:t>
            </a:r>
            <a:r>
              <a:rPr lang="en-US" sz="2800" dirty="0">
                <a:latin typeface="Nirmala UI"/>
              </a:rPr>
              <a:t> ফিজিক্স-১</a:t>
            </a:r>
          </a:p>
          <a:p>
            <a:pPr algn="ctr">
              <a:lnSpc>
                <a:spcPct val="150000"/>
              </a:lnSpc>
            </a:pPr>
            <a:r>
              <a:rPr lang="en-US" sz="2800" dirty="0" err="1">
                <a:latin typeface="Nirmala UI"/>
              </a:rPr>
              <a:t>বিষয়</a:t>
            </a:r>
            <a:r>
              <a:rPr lang="en-US" sz="2800" dirty="0">
                <a:latin typeface="Nirmala UI"/>
              </a:rPr>
              <a:t> </a:t>
            </a:r>
            <a:r>
              <a:rPr lang="en-US" sz="2800" dirty="0" smtClean="0">
                <a:latin typeface="Nirmala UI"/>
              </a:rPr>
              <a:t>কোডঃ২৫৯১২</a:t>
            </a:r>
            <a:endParaRPr lang="en-US" sz="2800" dirty="0">
              <a:latin typeface="Nirmala UI"/>
            </a:endParaRPr>
          </a:p>
        </p:txBody>
      </p:sp>
    </p:spTree>
  </p:cSld>
  <p:clrMapOvr>
    <a:masterClrMapping/>
  </p:clrMapOvr>
  <p:transition advClick="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Content Placeholder 2"/>
          <p:cNvSpPr>
            <a:spLocks noGrp="1"/>
          </p:cNvSpPr>
          <p:nvPr>
            <p:ph idx="4294967295"/>
          </p:nvPr>
        </p:nvSpPr>
        <p:spPr>
          <a:xfrm>
            <a:off x="1295400" y="1905000"/>
            <a:ext cx="6934200" cy="1905000"/>
          </a:xfrm>
        </p:spPr>
        <p:txBody>
          <a:bodyPr/>
          <a:lstStyle/>
          <a:p>
            <a:pPr algn="ctr" eaLnBrk="1" hangingPunct="1">
              <a:lnSpc>
                <a:spcPct val="150000"/>
              </a:lnSpc>
              <a:buFont typeface="Arial" pitchFamily="34" charset="0"/>
              <a:buNone/>
            </a:pPr>
            <a:r>
              <a:rPr lang="en-US" sz="2800" smtClean="0">
                <a:latin typeface="SutonnyMJ" pitchFamily="2" charset="0"/>
              </a:rPr>
              <a:t>অধ্যায়ঃ ২ </a:t>
            </a:r>
          </a:p>
          <a:p>
            <a:pPr algn="ctr" eaLnBrk="1" hangingPunct="1">
              <a:lnSpc>
                <a:spcPct val="150000"/>
              </a:lnSpc>
              <a:buFont typeface="Arial" pitchFamily="34" charset="0"/>
              <a:buNone/>
            </a:pPr>
            <a:r>
              <a:rPr lang="en-US" sz="2800" smtClean="0">
                <a:latin typeface="SutonnyMJ" pitchFamily="2" charset="0"/>
              </a:rPr>
              <a:t>স্কেলার রাশি ও ভেক্টর রাশি</a:t>
            </a:r>
          </a:p>
        </p:txBody>
      </p:sp>
    </p:spTree>
  </p:cSld>
  <p:clrMapOvr>
    <a:masterClrMapping/>
  </p:clrMapOvr>
  <p:transition advClick="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ctrTitle"/>
              </p:nvPr>
            </p:nvSpPr>
            <p:spPr>
              <a:xfrm>
                <a:off x="533400" y="685800"/>
                <a:ext cx="8229600" cy="4572000"/>
              </a:xfrm>
            </p:spPr>
            <p:txBody>
              <a:bodyPr/>
              <a:lstStyle/>
              <a:p>
                <a:pPr>
                  <a:lnSpc>
                    <a:spcPct val="150000"/>
                  </a:lnSpc>
                </a:pPr>
                <a:r>
                  <a:rPr lang="en-US" sz="2800" u="sng" dirty="0" smtClean="0"/>
                  <a:t>ভেক্টরের</a:t>
                </a:r>
                <a:r>
                  <a:rPr lang="en-US" sz="2800" u="sng" dirty="0"/>
                  <a:t> </a:t>
                </a:r>
                <a:r>
                  <a:rPr lang="en-US" sz="2800" u="sng" dirty="0" err="1"/>
                  <a:t>স্কেলার</a:t>
                </a:r>
                <a:r>
                  <a:rPr lang="en-US" sz="2800" u="sng" dirty="0"/>
                  <a:t> ও </a:t>
                </a:r>
                <a:r>
                  <a:rPr lang="en-US" sz="2800" u="sng" dirty="0" err="1"/>
                  <a:t>ভেক্টর</a:t>
                </a:r>
                <a:r>
                  <a:rPr lang="en-US" sz="2800" u="sng" dirty="0"/>
                  <a:t> </a:t>
                </a:r>
                <a:r>
                  <a:rPr lang="en-US" sz="2800" u="sng" dirty="0" err="1"/>
                  <a:t>গুণন</a:t>
                </a:r>
                <a:r>
                  <a:rPr lang="en-US" sz="2800" u="sng" dirty="0"/>
                  <a:t/>
                </a:r>
                <a:br>
                  <a:rPr lang="en-US" sz="2800" u="sng" dirty="0"/>
                </a:br>
                <a:r>
                  <a:rPr lang="en-US" sz="2800" u="sng" dirty="0" err="1"/>
                  <a:t>স্কেলার</a:t>
                </a:r>
                <a:r>
                  <a:rPr lang="en-US" sz="2800" u="sng" dirty="0"/>
                  <a:t> </a:t>
                </a:r>
                <a:r>
                  <a:rPr lang="en-US" sz="2800" u="sng" dirty="0" err="1" smtClean="0"/>
                  <a:t>বা</a:t>
                </a:r>
                <a:r>
                  <a:rPr lang="en-US" sz="2800" u="sng" dirty="0" smtClean="0"/>
                  <a:t> </a:t>
                </a:r>
                <a:r>
                  <a:rPr lang="en-US" sz="2800" u="sng" dirty="0" err="1" smtClean="0"/>
                  <a:t>ডট</a:t>
                </a:r>
                <a:r>
                  <a:rPr lang="en-US" sz="2800" u="sng" dirty="0" smtClean="0"/>
                  <a:t> </a:t>
                </a:r>
                <a:r>
                  <a:rPr lang="en-US" sz="2800" u="sng" dirty="0" err="1" smtClean="0"/>
                  <a:t>গুণনঃ</a:t>
                </a:r>
                <a:r>
                  <a:rPr lang="en-US" sz="2800" u="sng" dirty="0" smtClean="0"/>
                  <a:t> </a:t>
                </a:r>
                <a:r>
                  <a:rPr lang="en-US" sz="2400" dirty="0" err="1"/>
                  <a:t>দুটি</a:t>
                </a:r>
                <a:r>
                  <a:rPr lang="en-US" sz="2400" dirty="0"/>
                  <a:t> </a:t>
                </a:r>
                <a:r>
                  <a:rPr lang="en-US" sz="2400" dirty="0" err="1"/>
                  <a:t>ভেক্টর</a:t>
                </a:r>
                <a:r>
                  <a:rPr lang="en-US" sz="2400" dirty="0"/>
                  <a:t> </a:t>
                </a:r>
                <a:r>
                  <a:rPr lang="en-US" sz="2400" dirty="0" err="1"/>
                  <a:t>রাশিকে</a:t>
                </a:r>
                <a:r>
                  <a:rPr lang="en-US" sz="2400" dirty="0"/>
                  <a:t> </a:t>
                </a:r>
                <a:r>
                  <a:rPr lang="en-US" sz="2400" dirty="0" err="1"/>
                  <a:t>গুণ</a:t>
                </a:r>
                <a:r>
                  <a:rPr lang="en-US" sz="2400" dirty="0"/>
                  <a:t> </a:t>
                </a:r>
                <a:r>
                  <a:rPr lang="en-US" sz="2400" dirty="0" err="1"/>
                  <a:t>করলে</a:t>
                </a:r>
                <a:r>
                  <a:rPr lang="en-US" sz="2400" dirty="0"/>
                  <a:t> </a:t>
                </a:r>
                <a:r>
                  <a:rPr lang="en-US" sz="2400" dirty="0" err="1"/>
                  <a:t>যদি</a:t>
                </a:r>
                <a:r>
                  <a:rPr lang="en-US" sz="2400" dirty="0"/>
                  <a:t> </a:t>
                </a:r>
                <a:r>
                  <a:rPr lang="en-US" sz="2400" dirty="0" err="1"/>
                  <a:t>একটি</a:t>
                </a:r>
                <a:r>
                  <a:rPr lang="en-US" sz="2400" dirty="0"/>
                  <a:t> </a:t>
                </a:r>
                <a:r>
                  <a:rPr lang="en-US" sz="2400" dirty="0" err="1"/>
                  <a:t>স্কেলার</a:t>
                </a:r>
                <a:r>
                  <a:rPr lang="en-US" sz="2400" dirty="0"/>
                  <a:t> </a:t>
                </a:r>
                <a:r>
                  <a:rPr lang="en-US" sz="2400" dirty="0" err="1"/>
                  <a:t>রাশি</a:t>
                </a:r>
                <a:r>
                  <a:rPr lang="en-US" sz="2400" dirty="0"/>
                  <a:t> </a:t>
                </a:r>
                <a:r>
                  <a:rPr lang="en-US" sz="2400" dirty="0" err="1"/>
                  <a:t>পাওয়া</a:t>
                </a:r>
                <a:r>
                  <a:rPr lang="en-US" sz="2400" dirty="0"/>
                  <a:t> </a:t>
                </a:r>
                <a:r>
                  <a:rPr lang="en-US" sz="2400" dirty="0" err="1"/>
                  <a:t>যায়</a:t>
                </a:r>
                <a:r>
                  <a:rPr lang="en-US" sz="2400" dirty="0"/>
                  <a:t> </a:t>
                </a:r>
                <a:r>
                  <a:rPr lang="en-US" sz="2400" dirty="0" err="1"/>
                  <a:t>তবে</a:t>
                </a:r>
                <a:r>
                  <a:rPr lang="en-US" sz="2400" dirty="0"/>
                  <a:t> </a:t>
                </a:r>
                <a:r>
                  <a:rPr lang="en-US" sz="2400" dirty="0" err="1"/>
                  <a:t>তাকে</a:t>
                </a:r>
                <a:r>
                  <a:rPr lang="en-US" sz="2400" dirty="0"/>
                  <a:t> </a:t>
                </a:r>
                <a:r>
                  <a:rPr lang="en-US" sz="2400" dirty="0" err="1"/>
                  <a:t>স্কেলার</a:t>
                </a:r>
                <a:r>
                  <a:rPr lang="en-US" sz="2400" dirty="0"/>
                  <a:t> </a:t>
                </a:r>
                <a:r>
                  <a:rPr lang="en-US" sz="2400" dirty="0" err="1"/>
                  <a:t>গুণন</a:t>
                </a:r>
                <a:r>
                  <a:rPr lang="en-US" sz="2400" dirty="0"/>
                  <a:t> </a:t>
                </a:r>
                <a:r>
                  <a:rPr lang="en-US" sz="2400" dirty="0" err="1"/>
                  <a:t>বলে।স্কেলার</a:t>
                </a:r>
                <a:r>
                  <a:rPr lang="en-US" sz="2400" dirty="0"/>
                  <a:t> </a:t>
                </a:r>
                <a:r>
                  <a:rPr lang="en-US" sz="2400" dirty="0" err="1"/>
                  <a:t>গুণনের</a:t>
                </a:r>
                <a:r>
                  <a:rPr lang="en-US" sz="2400" dirty="0"/>
                  <a:t> </a:t>
                </a:r>
                <a:r>
                  <a:rPr lang="en-US" sz="2400" dirty="0" err="1"/>
                  <a:t>মান</a:t>
                </a:r>
                <a:r>
                  <a:rPr lang="en-US" sz="2400" dirty="0"/>
                  <a:t> </a:t>
                </a:r>
                <a:r>
                  <a:rPr lang="en-US" sz="2400" dirty="0" err="1"/>
                  <a:t>ভেক্টর</a:t>
                </a:r>
                <a:r>
                  <a:rPr lang="en-US" sz="2400" dirty="0"/>
                  <a:t> </a:t>
                </a:r>
                <a:r>
                  <a:rPr lang="en-US" sz="2400" dirty="0" err="1"/>
                  <a:t>রাশি</a:t>
                </a:r>
                <a:r>
                  <a:rPr lang="en-US" sz="2400" dirty="0"/>
                  <a:t> </a:t>
                </a:r>
                <a:r>
                  <a:rPr lang="en-US" sz="2400" dirty="0" err="1"/>
                  <a:t>দুটির</a:t>
                </a:r>
                <a:r>
                  <a:rPr lang="en-US" sz="2400" dirty="0"/>
                  <a:t> </a:t>
                </a:r>
                <a:r>
                  <a:rPr lang="en-US" sz="2400" dirty="0" err="1"/>
                  <a:t>মান</a:t>
                </a:r>
                <a:r>
                  <a:rPr lang="en-US" sz="2400" dirty="0"/>
                  <a:t> </a:t>
                </a:r>
                <a:r>
                  <a:rPr lang="en-US" sz="2400" dirty="0" err="1"/>
                  <a:t>এবং</a:t>
                </a:r>
                <a:r>
                  <a:rPr lang="en-US" sz="2400" dirty="0"/>
                  <a:t> </a:t>
                </a:r>
                <a:r>
                  <a:rPr lang="en-US" sz="2400" dirty="0" err="1"/>
                  <a:t>তাদের</a:t>
                </a:r>
                <a:r>
                  <a:rPr lang="en-US" sz="2400" dirty="0"/>
                  <a:t> </a:t>
                </a:r>
                <a:r>
                  <a:rPr lang="en-US" sz="2400" dirty="0" err="1"/>
                  <a:t>মধ্যবর্তী</a:t>
                </a:r>
                <a:r>
                  <a:rPr lang="en-US" sz="2400" dirty="0"/>
                  <a:t> </a:t>
                </a:r>
                <a:r>
                  <a:rPr lang="en-US" sz="2400" dirty="0" err="1"/>
                  <a:t>কোনের</a:t>
                </a:r>
                <a:r>
                  <a:rPr lang="en-US" sz="2400" dirty="0"/>
                  <a:t> </a:t>
                </a:r>
                <a:r>
                  <a:rPr lang="en-US" sz="2400" dirty="0" err="1"/>
                  <a:t>কোসাইনের</a:t>
                </a:r>
                <a:r>
                  <a:rPr lang="en-US" sz="2400" dirty="0"/>
                  <a:t> </a:t>
                </a:r>
                <a:r>
                  <a:rPr lang="en-US" sz="2400" dirty="0" err="1"/>
                  <a:t>গুণফলের</a:t>
                </a:r>
                <a:r>
                  <a:rPr lang="en-US" sz="2400" dirty="0"/>
                  <a:t> </a:t>
                </a:r>
                <a:r>
                  <a:rPr lang="en-US" sz="2400" dirty="0" err="1"/>
                  <a:t>সমান</a:t>
                </a:r>
                <a:r>
                  <a:rPr lang="en-US" sz="2400" dirty="0"/>
                  <a:t>।</a:t>
                </a:r>
                <a:br>
                  <a:rPr lang="en-US" sz="2400" dirty="0"/>
                </a:br>
                <a:r>
                  <a:rPr lang="en-US" sz="2400" dirty="0" err="1"/>
                  <a:t>ব্যাখ্যাঃ</a:t>
                </a:r>
                <a:r>
                  <a:rPr lang="en-US" sz="2400" dirty="0"/>
                  <a:t> </a:t>
                </a:r>
                <a:r>
                  <a:rPr lang="en-US" sz="2400" dirty="0" err="1"/>
                  <a:t>যদি</a:t>
                </a:r>
                <a:r>
                  <a:rPr lang="en-US" sz="2400" dirty="0"/>
                  <a:t> </a:t>
                </a:r>
                <a:r>
                  <a:rPr lang="en-US" sz="2400" dirty="0" smtClean="0"/>
                  <a:t> A ও B </a:t>
                </a:r>
                <a:r>
                  <a:rPr lang="en-US" sz="2400" dirty="0" err="1" smtClean="0"/>
                  <a:t>দুটি</a:t>
                </a:r>
                <a:r>
                  <a:rPr lang="en-US" sz="2400" dirty="0" smtClean="0"/>
                  <a:t> </a:t>
                </a:r>
                <a:r>
                  <a:rPr lang="en-US" sz="2400" dirty="0" err="1" smtClean="0"/>
                  <a:t>ভেক্টর</a:t>
                </a:r>
                <a:r>
                  <a:rPr lang="en-US" sz="2400" dirty="0" smtClean="0"/>
                  <a:t> </a:t>
                </a:r>
                <a:r>
                  <a:rPr lang="en-US" sz="2400" dirty="0" err="1"/>
                  <a:t>রাশি</a:t>
                </a:r>
                <a:r>
                  <a:rPr lang="en-US" sz="2400" dirty="0"/>
                  <a:t>  </a:t>
                </a:r>
                <a:r>
                  <a:rPr lang="en-US" sz="2400" dirty="0" err="1"/>
                  <a:t>এবং</a:t>
                </a:r>
                <a:r>
                  <a:rPr lang="en-US" sz="2400" dirty="0"/>
                  <a:t> </a:t>
                </a:r>
                <a:r>
                  <a:rPr lang="en-US" sz="2400" dirty="0" err="1"/>
                  <a:t>রাশি</a:t>
                </a:r>
                <a:r>
                  <a:rPr lang="en-US" sz="2400" dirty="0"/>
                  <a:t> </a:t>
                </a:r>
                <a:r>
                  <a:rPr lang="en-US" sz="2400" dirty="0" err="1"/>
                  <a:t>দুটির</a:t>
                </a:r>
                <a:r>
                  <a:rPr lang="en-US" sz="2400" dirty="0"/>
                  <a:t> </a:t>
                </a:r>
                <a:r>
                  <a:rPr lang="en-US" sz="2400" dirty="0" err="1"/>
                  <a:t>মধ্যবর্তী</a:t>
                </a:r>
                <a:r>
                  <a:rPr lang="en-US" sz="2400" dirty="0"/>
                  <a:t> </a:t>
                </a:r>
                <a:r>
                  <a:rPr lang="en-US" sz="2400" dirty="0" err="1"/>
                  <a:t>কোন</a:t>
                </a:r>
                <a:r>
                  <a:rPr lang="en-US" sz="2400" dirty="0"/>
                  <a:t> </a:t>
                </a:r>
                <a14:m>
                  <m:oMath xmlns:m="http://schemas.openxmlformats.org/officeDocument/2006/math">
                    <m:r>
                      <a:rPr lang="en-US" sz="2400" i="1">
                        <a:latin typeface="Cambria Math"/>
                        <a:ea typeface="Cambria Math"/>
                      </a:rPr>
                      <m:t>𝜃</m:t>
                    </m:r>
                  </m:oMath>
                </a14:m>
                <a:r>
                  <a:rPr lang="en-US" sz="2400" dirty="0" smtClean="0"/>
                  <a:t> </a:t>
                </a:r>
                <a:r>
                  <a:rPr lang="en-US" sz="2400" dirty="0" err="1"/>
                  <a:t>হয়</a:t>
                </a:r>
                <a:r>
                  <a:rPr lang="en-US" sz="2400" dirty="0"/>
                  <a:t> </a:t>
                </a:r>
                <a:r>
                  <a:rPr lang="en-US" sz="2400" dirty="0" err="1" smtClean="0"/>
                  <a:t>তবে</a:t>
                </a:r>
                <a:r>
                  <a:rPr lang="en-US" sz="2400" dirty="0" smtClean="0"/>
                  <a:t>,  </a:t>
                </a:r>
                <a:r>
                  <a:rPr lang="en-US" sz="2400" dirty="0"/>
                  <a:t>A . B=</a:t>
                </a:r>
                <a:r>
                  <a:rPr lang="en-US" sz="2400" dirty="0" err="1"/>
                  <a:t>ABCos</a:t>
                </a:r>
                <a14:m>
                  <m:oMath xmlns:m="http://schemas.openxmlformats.org/officeDocument/2006/math">
                    <m:r>
                      <a:rPr lang="en-US" sz="2400" i="1">
                        <a:latin typeface="Cambria Math"/>
                        <a:ea typeface="Cambria Math"/>
                      </a:rPr>
                      <m:t>𝜃</m:t>
                    </m:r>
                  </m:oMath>
                </a14:m>
                <a:r>
                  <a:rPr lang="en-US" sz="2400" dirty="0"/>
                  <a:t/>
                </a:r>
                <a:br>
                  <a:rPr lang="en-US" sz="2400" dirty="0"/>
                </a:br>
                <a:r>
                  <a:rPr lang="en-US" sz="2400" dirty="0" smtClean="0"/>
                  <a:t>or, B Cos</a:t>
                </a:r>
                <a:r>
                  <a:rPr lang="el-GR" sz="2400" dirty="0" smtClean="0"/>
                  <a:t>θ</a:t>
                </a:r>
                <a:r>
                  <a:rPr lang="en-US" sz="2400" dirty="0" smtClean="0"/>
                  <a:t>=</a:t>
                </a:r>
                <a14:m>
                  <m:oMath xmlns:m="http://schemas.openxmlformats.org/officeDocument/2006/math">
                    <m:f>
                      <m:fPr>
                        <m:ctrlPr>
                          <a:rPr lang="en-US" sz="2400" i="1" smtClean="0">
                            <a:latin typeface="Cambria Math"/>
                          </a:rPr>
                        </m:ctrlPr>
                      </m:fPr>
                      <m:num>
                        <m:r>
                          <a:rPr lang="en-US" sz="2400" b="0" i="1" smtClean="0">
                            <a:latin typeface="Cambria Math"/>
                          </a:rPr>
                          <m:t>𝐴</m:t>
                        </m:r>
                        <m:r>
                          <a:rPr lang="en-US" sz="2400" b="0" i="1" smtClean="0">
                            <a:latin typeface="Cambria Math"/>
                          </a:rPr>
                          <m:t>.</m:t>
                        </m:r>
                        <m:r>
                          <a:rPr lang="en-US" sz="2400" b="0" i="1" smtClean="0">
                            <a:latin typeface="Cambria Math"/>
                          </a:rPr>
                          <m:t>𝐵</m:t>
                        </m:r>
                      </m:num>
                      <m:den>
                        <m:r>
                          <a:rPr lang="en-US" sz="2400" b="0" i="1" smtClean="0">
                            <a:latin typeface="Cambria Math"/>
                          </a:rPr>
                          <m:t>𝐴</m:t>
                        </m:r>
                      </m:den>
                    </m:f>
                  </m:oMath>
                </a14:m>
                <a:r>
                  <a:rPr lang="en-US" sz="2400" dirty="0"/>
                  <a:t> and </a:t>
                </a:r>
                <a:r>
                  <a:rPr lang="en-US" sz="2400" dirty="0" smtClean="0"/>
                  <a:t>A </a:t>
                </a:r>
                <a:r>
                  <a:rPr lang="en-US" sz="2400" dirty="0"/>
                  <a:t>Cos</a:t>
                </a:r>
                <a:r>
                  <a:rPr lang="el-GR" sz="2400" dirty="0"/>
                  <a:t>θ</a:t>
                </a:r>
                <a:r>
                  <a:rPr lang="en-US" sz="2400" dirty="0"/>
                  <a:t>=</a:t>
                </a:r>
                <a14:m>
                  <m:oMath xmlns:m="http://schemas.openxmlformats.org/officeDocument/2006/math">
                    <m:f>
                      <m:fPr>
                        <m:ctrlPr>
                          <a:rPr lang="en-US" sz="2400" i="1">
                            <a:latin typeface="Cambria Math"/>
                          </a:rPr>
                        </m:ctrlPr>
                      </m:fPr>
                      <m:num>
                        <m:r>
                          <a:rPr lang="en-US" sz="2400" i="1">
                            <a:latin typeface="Cambria Math"/>
                          </a:rPr>
                          <m:t>𝐴</m:t>
                        </m:r>
                        <m:r>
                          <a:rPr lang="en-US" sz="2400" i="1">
                            <a:latin typeface="Cambria Math"/>
                          </a:rPr>
                          <m:t>.</m:t>
                        </m:r>
                        <m:r>
                          <a:rPr lang="en-US" sz="2400" i="1">
                            <a:latin typeface="Cambria Math"/>
                          </a:rPr>
                          <m:t>𝐵</m:t>
                        </m:r>
                      </m:num>
                      <m:den>
                        <m:r>
                          <a:rPr lang="en-US" sz="2400" b="0" i="1" smtClean="0">
                            <a:latin typeface="Cambria Math"/>
                          </a:rPr>
                          <m:t>𝐵</m:t>
                        </m:r>
                      </m:den>
                    </m:f>
                  </m:oMath>
                </a14:m>
                <a:r>
                  <a:rPr lang="en-US" sz="2400" dirty="0"/>
                  <a:t> </a:t>
                </a:r>
              </a:p>
            </p:txBody>
          </p:sp>
        </mc:Choice>
        <mc:Fallback xmlns="">
          <p:sp>
            <p:nvSpPr>
              <p:cNvPr id="2" name="Title 1"/>
              <p:cNvSpPr>
                <a:spLocks noGrp="1" noRot="1" noChangeAspect="1" noMove="1" noResize="1" noEditPoints="1" noAdjustHandles="1" noChangeArrowheads="1" noChangeShapeType="1" noTextEdit="1"/>
              </p:cNvSpPr>
              <p:nvPr>
                <p:ph type="ctrTitle"/>
              </p:nvPr>
            </p:nvSpPr>
            <p:spPr>
              <a:xfrm>
                <a:off x="533400" y="685800"/>
                <a:ext cx="8229600" cy="4572000"/>
              </a:xfrm>
              <a:blipFill rotWithShape="1">
                <a:blip r:embed="rId2"/>
                <a:stretch>
                  <a:fillRect l="-1111" r="-1852"/>
                </a:stretch>
              </a:blipFill>
            </p:spPr>
            <p:txBody>
              <a:bodyPr/>
              <a:lstStyle/>
              <a:p>
                <a:r>
                  <a:rPr lang="en-US">
                    <a:noFill/>
                  </a:rPr>
                  <a:t> </a:t>
                </a:r>
              </a:p>
            </p:txBody>
          </p:sp>
        </mc:Fallback>
      </mc:AlternateContent>
      <p:grpSp>
        <p:nvGrpSpPr>
          <p:cNvPr id="8" name="Group 7"/>
          <p:cNvGrpSpPr/>
          <p:nvPr/>
        </p:nvGrpSpPr>
        <p:grpSpPr>
          <a:xfrm>
            <a:off x="2286000" y="5562600"/>
            <a:ext cx="2209800" cy="838200"/>
            <a:chOff x="4267200" y="4343400"/>
            <a:chExt cx="2209800" cy="838200"/>
          </a:xfrm>
        </p:grpSpPr>
        <p:cxnSp>
          <p:nvCxnSpPr>
            <p:cNvPr id="4" name="Straight Arrow Connector 3"/>
            <p:cNvCxnSpPr/>
            <p:nvPr/>
          </p:nvCxnSpPr>
          <p:spPr bwMode="auto">
            <a:xfrm flipV="1">
              <a:off x="4267200" y="4343400"/>
              <a:ext cx="1905000" cy="83820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 name="Straight Arrow Connector 4"/>
            <p:cNvCxnSpPr/>
            <p:nvPr/>
          </p:nvCxnSpPr>
          <p:spPr bwMode="auto">
            <a:xfrm>
              <a:off x="4267200" y="5181600"/>
              <a:ext cx="2209800" cy="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7" name="Arc 6"/>
          <p:cNvSpPr/>
          <p:nvPr/>
        </p:nvSpPr>
        <p:spPr bwMode="auto">
          <a:xfrm>
            <a:off x="2743200" y="6172200"/>
            <a:ext cx="152400" cy="457200"/>
          </a:xfrm>
          <a:prstGeom prst="arc">
            <a:avLst/>
          </a:prstGeom>
          <a:no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cxnSp>
        <p:nvCxnSpPr>
          <p:cNvPr id="10" name="Straight Arrow Connector 9"/>
          <p:cNvCxnSpPr/>
          <p:nvPr/>
        </p:nvCxnSpPr>
        <p:spPr bwMode="auto">
          <a:xfrm>
            <a:off x="2057400" y="3352800"/>
            <a:ext cx="228600" cy="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 name="Straight Arrow Connector 10"/>
          <p:cNvCxnSpPr/>
          <p:nvPr/>
        </p:nvCxnSpPr>
        <p:spPr bwMode="auto">
          <a:xfrm>
            <a:off x="2514600" y="3352800"/>
            <a:ext cx="228600" cy="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 name="Straight Arrow Connector 11"/>
          <p:cNvCxnSpPr/>
          <p:nvPr/>
        </p:nvCxnSpPr>
        <p:spPr bwMode="auto">
          <a:xfrm>
            <a:off x="4495800" y="3886200"/>
            <a:ext cx="228600" cy="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 name="Straight Arrow Connector 12"/>
          <p:cNvCxnSpPr/>
          <p:nvPr/>
        </p:nvCxnSpPr>
        <p:spPr bwMode="auto">
          <a:xfrm>
            <a:off x="4114800" y="3886200"/>
            <a:ext cx="228600" cy="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TextBox 13"/>
          <p:cNvSpPr txBox="1"/>
          <p:nvPr/>
        </p:nvSpPr>
        <p:spPr>
          <a:xfrm>
            <a:off x="4495800" y="6248400"/>
            <a:ext cx="647700" cy="381000"/>
          </a:xfrm>
          <a:prstGeom prst="rect">
            <a:avLst/>
          </a:prstGeom>
          <a:noFill/>
        </p:spPr>
        <p:txBody>
          <a:bodyPr wrap="square" rtlCol="0">
            <a:spAutoFit/>
          </a:bodyPr>
          <a:lstStyle/>
          <a:p>
            <a:pPr algn="ctr"/>
            <a:r>
              <a:rPr lang="en-US" b="1" dirty="0" smtClean="0"/>
              <a:t>A</a:t>
            </a:r>
            <a:endParaRPr lang="en-US" b="1" dirty="0"/>
          </a:p>
        </p:txBody>
      </p:sp>
      <p:sp>
        <p:nvSpPr>
          <p:cNvPr id="15" name="TextBox 14"/>
          <p:cNvSpPr txBox="1"/>
          <p:nvPr/>
        </p:nvSpPr>
        <p:spPr>
          <a:xfrm>
            <a:off x="1752600" y="6248400"/>
            <a:ext cx="647700" cy="381000"/>
          </a:xfrm>
          <a:prstGeom prst="rect">
            <a:avLst/>
          </a:prstGeom>
          <a:noFill/>
        </p:spPr>
        <p:txBody>
          <a:bodyPr wrap="square" rtlCol="0">
            <a:spAutoFit/>
          </a:bodyPr>
          <a:lstStyle/>
          <a:p>
            <a:pPr algn="ctr"/>
            <a:r>
              <a:rPr lang="en-US" b="1" dirty="0" smtClean="0"/>
              <a:t>O</a:t>
            </a:r>
            <a:endParaRPr lang="en-US" b="1" dirty="0"/>
          </a:p>
        </p:txBody>
      </p:sp>
      <p:sp>
        <p:nvSpPr>
          <p:cNvPr id="16" name="TextBox 15"/>
          <p:cNvSpPr txBox="1"/>
          <p:nvPr/>
        </p:nvSpPr>
        <p:spPr>
          <a:xfrm>
            <a:off x="4076700" y="5334000"/>
            <a:ext cx="647700" cy="381000"/>
          </a:xfrm>
          <a:prstGeom prst="rect">
            <a:avLst/>
          </a:prstGeom>
          <a:noFill/>
        </p:spPr>
        <p:txBody>
          <a:bodyPr wrap="square" rtlCol="0">
            <a:spAutoFit/>
          </a:bodyPr>
          <a:lstStyle/>
          <a:p>
            <a:pPr algn="ctr"/>
            <a:r>
              <a:rPr lang="en-US" b="1" dirty="0" smtClean="0"/>
              <a:t>B</a:t>
            </a:r>
            <a:endParaRPr lang="en-US" b="1" dirty="0"/>
          </a:p>
        </p:txBody>
      </p:sp>
      <p:cxnSp>
        <p:nvCxnSpPr>
          <p:cNvPr id="17" name="Straight Arrow Connector 16"/>
          <p:cNvCxnSpPr/>
          <p:nvPr/>
        </p:nvCxnSpPr>
        <p:spPr bwMode="auto">
          <a:xfrm>
            <a:off x="4724400" y="6248400"/>
            <a:ext cx="228600" cy="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 name="Straight Arrow Connector 17"/>
          <p:cNvCxnSpPr/>
          <p:nvPr/>
        </p:nvCxnSpPr>
        <p:spPr bwMode="auto">
          <a:xfrm>
            <a:off x="7791450" y="6248400"/>
            <a:ext cx="285750" cy="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mc:AlternateContent xmlns:mc="http://schemas.openxmlformats.org/markup-compatibility/2006" xmlns:a14="http://schemas.microsoft.com/office/drawing/2010/main">
        <mc:Choice Requires="a14">
          <p:sp>
            <p:nvSpPr>
              <p:cNvPr id="27" name="TextBox 26"/>
              <p:cNvSpPr txBox="1"/>
              <p:nvPr/>
            </p:nvSpPr>
            <p:spPr>
              <a:xfrm>
                <a:off x="2819400" y="6019800"/>
                <a:ext cx="647700" cy="369332"/>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en-US" i="1">
                          <a:latin typeface="Cambria Math"/>
                          <a:ea typeface="Cambria Math"/>
                        </a:rPr>
                        <m:t>𝜃</m:t>
                      </m:r>
                    </m:oMath>
                  </m:oMathPara>
                </a14:m>
                <a:endParaRPr lang="en-US" b="1" dirty="0"/>
              </a:p>
            </p:txBody>
          </p:sp>
        </mc:Choice>
        <mc:Fallback xmlns="">
          <p:sp>
            <p:nvSpPr>
              <p:cNvPr id="27" name="TextBox 26"/>
              <p:cNvSpPr txBox="1">
                <a:spLocks noRot="1" noChangeAspect="1" noMove="1" noResize="1" noEditPoints="1" noAdjustHandles="1" noChangeArrowheads="1" noChangeShapeType="1" noTextEdit="1"/>
              </p:cNvSpPr>
              <p:nvPr/>
            </p:nvSpPr>
            <p:spPr>
              <a:xfrm>
                <a:off x="2819400" y="6019800"/>
                <a:ext cx="647700" cy="369332"/>
              </a:xfrm>
              <a:prstGeom prst="rect">
                <a:avLst/>
              </a:prstGeom>
              <a:blipFill rotWithShape="1">
                <a:blip r:embed="rId3"/>
                <a:stretch>
                  <a:fillRect t="-8333" b="-25000"/>
                </a:stretch>
              </a:blipFill>
            </p:spPr>
            <p:txBody>
              <a:bodyPr/>
              <a:lstStyle/>
              <a:p>
                <a:r>
                  <a:rPr lang="en-US">
                    <a:noFill/>
                  </a:rPr>
                  <a:t> </a:t>
                </a:r>
              </a:p>
            </p:txBody>
          </p:sp>
        </mc:Fallback>
      </mc:AlternateContent>
      <p:grpSp>
        <p:nvGrpSpPr>
          <p:cNvPr id="19" name="Group 18"/>
          <p:cNvGrpSpPr/>
          <p:nvPr/>
        </p:nvGrpSpPr>
        <p:grpSpPr>
          <a:xfrm>
            <a:off x="5486400" y="5562600"/>
            <a:ext cx="2209800" cy="838200"/>
            <a:chOff x="4267200" y="4343400"/>
            <a:chExt cx="2209800" cy="838200"/>
          </a:xfrm>
        </p:grpSpPr>
        <p:cxnSp>
          <p:nvCxnSpPr>
            <p:cNvPr id="20" name="Straight Arrow Connector 19"/>
            <p:cNvCxnSpPr/>
            <p:nvPr/>
          </p:nvCxnSpPr>
          <p:spPr bwMode="auto">
            <a:xfrm flipV="1">
              <a:off x="4267200" y="4343400"/>
              <a:ext cx="1905000" cy="83820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 name="Straight Arrow Connector 20"/>
            <p:cNvCxnSpPr/>
            <p:nvPr/>
          </p:nvCxnSpPr>
          <p:spPr bwMode="auto">
            <a:xfrm>
              <a:off x="4267200" y="5181600"/>
              <a:ext cx="2209800" cy="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22" name="TextBox 21"/>
          <p:cNvSpPr txBox="1"/>
          <p:nvPr/>
        </p:nvSpPr>
        <p:spPr>
          <a:xfrm>
            <a:off x="7277100" y="5334000"/>
            <a:ext cx="647700" cy="381000"/>
          </a:xfrm>
          <a:prstGeom prst="rect">
            <a:avLst/>
          </a:prstGeom>
          <a:noFill/>
        </p:spPr>
        <p:txBody>
          <a:bodyPr wrap="square" rtlCol="0">
            <a:spAutoFit/>
          </a:bodyPr>
          <a:lstStyle/>
          <a:p>
            <a:pPr algn="ctr"/>
            <a:r>
              <a:rPr lang="en-US" b="1" dirty="0" smtClean="0"/>
              <a:t>A</a:t>
            </a:r>
            <a:endParaRPr lang="en-US" b="1" dirty="0"/>
          </a:p>
        </p:txBody>
      </p:sp>
      <p:sp>
        <p:nvSpPr>
          <p:cNvPr id="23" name="TextBox 22"/>
          <p:cNvSpPr txBox="1"/>
          <p:nvPr/>
        </p:nvSpPr>
        <p:spPr>
          <a:xfrm>
            <a:off x="7581900" y="6248400"/>
            <a:ext cx="647700" cy="381000"/>
          </a:xfrm>
          <a:prstGeom prst="rect">
            <a:avLst/>
          </a:prstGeom>
          <a:noFill/>
        </p:spPr>
        <p:txBody>
          <a:bodyPr wrap="square" rtlCol="0">
            <a:spAutoFit/>
          </a:bodyPr>
          <a:lstStyle/>
          <a:p>
            <a:pPr algn="ctr"/>
            <a:r>
              <a:rPr lang="en-US" b="1" dirty="0" smtClean="0"/>
              <a:t>B</a:t>
            </a:r>
            <a:endParaRPr lang="en-US" b="1" dirty="0"/>
          </a:p>
        </p:txBody>
      </p:sp>
      <p:sp>
        <p:nvSpPr>
          <p:cNvPr id="24" name="Arc 23"/>
          <p:cNvSpPr/>
          <p:nvPr/>
        </p:nvSpPr>
        <p:spPr bwMode="auto">
          <a:xfrm>
            <a:off x="5943600" y="6172200"/>
            <a:ext cx="152400" cy="457200"/>
          </a:xfrm>
          <a:prstGeom prst="arc">
            <a:avLst/>
          </a:prstGeom>
          <a:no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mc:AlternateContent xmlns:mc="http://schemas.openxmlformats.org/markup-compatibility/2006" xmlns:a14="http://schemas.microsoft.com/office/drawing/2010/main">
        <mc:Choice Requires="a14">
          <p:sp>
            <p:nvSpPr>
              <p:cNvPr id="25" name="TextBox 24"/>
              <p:cNvSpPr txBox="1"/>
              <p:nvPr/>
            </p:nvSpPr>
            <p:spPr>
              <a:xfrm>
                <a:off x="6019800" y="6031468"/>
                <a:ext cx="647700" cy="369332"/>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en-US" i="1">
                          <a:latin typeface="Cambria Math"/>
                          <a:ea typeface="Cambria Math"/>
                        </a:rPr>
                        <m:t>𝜃</m:t>
                      </m:r>
                    </m:oMath>
                  </m:oMathPara>
                </a14:m>
                <a:endParaRPr lang="en-US" b="1" dirty="0"/>
              </a:p>
            </p:txBody>
          </p:sp>
        </mc:Choice>
        <mc:Fallback xmlns="">
          <p:sp>
            <p:nvSpPr>
              <p:cNvPr id="25" name="TextBox 24"/>
              <p:cNvSpPr txBox="1">
                <a:spLocks noRot="1" noChangeAspect="1" noMove="1" noResize="1" noEditPoints="1" noAdjustHandles="1" noChangeArrowheads="1" noChangeShapeType="1" noTextEdit="1"/>
              </p:cNvSpPr>
              <p:nvPr/>
            </p:nvSpPr>
            <p:spPr>
              <a:xfrm>
                <a:off x="6019800" y="6031468"/>
                <a:ext cx="647700" cy="369332"/>
              </a:xfrm>
              <a:prstGeom prst="rect">
                <a:avLst/>
              </a:prstGeom>
              <a:blipFill rotWithShape="1">
                <a:blip r:embed="rId4"/>
                <a:stretch>
                  <a:fillRect t="-8197" b="-24590"/>
                </a:stretch>
              </a:blipFill>
            </p:spPr>
            <p:txBody>
              <a:bodyPr/>
              <a:lstStyle/>
              <a:p>
                <a:r>
                  <a:rPr lang="en-US">
                    <a:noFill/>
                  </a:rPr>
                  <a:t> </a:t>
                </a:r>
              </a:p>
            </p:txBody>
          </p:sp>
        </mc:Fallback>
      </mc:AlternateContent>
      <p:sp>
        <p:nvSpPr>
          <p:cNvPr id="26" name="TextBox 25"/>
          <p:cNvSpPr txBox="1"/>
          <p:nvPr/>
        </p:nvSpPr>
        <p:spPr>
          <a:xfrm>
            <a:off x="4991100" y="6248400"/>
            <a:ext cx="647700" cy="381000"/>
          </a:xfrm>
          <a:prstGeom prst="rect">
            <a:avLst/>
          </a:prstGeom>
          <a:noFill/>
        </p:spPr>
        <p:txBody>
          <a:bodyPr wrap="square" rtlCol="0">
            <a:spAutoFit/>
          </a:bodyPr>
          <a:lstStyle/>
          <a:p>
            <a:pPr algn="ctr"/>
            <a:r>
              <a:rPr lang="en-US" b="1" dirty="0" smtClean="0"/>
              <a:t>O</a:t>
            </a:r>
            <a:endParaRPr lang="en-US" b="1" dirty="0"/>
          </a:p>
        </p:txBody>
      </p:sp>
      <p:cxnSp>
        <p:nvCxnSpPr>
          <p:cNvPr id="28" name="Straight Arrow Connector 27"/>
          <p:cNvCxnSpPr/>
          <p:nvPr/>
        </p:nvCxnSpPr>
        <p:spPr bwMode="auto">
          <a:xfrm>
            <a:off x="7543800" y="5334000"/>
            <a:ext cx="228600" cy="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9" name="Straight Arrow Connector 28"/>
          <p:cNvCxnSpPr/>
          <p:nvPr/>
        </p:nvCxnSpPr>
        <p:spPr bwMode="auto">
          <a:xfrm>
            <a:off x="4343400" y="5334000"/>
            <a:ext cx="228600" cy="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 name="Straight Connector 5"/>
          <p:cNvCxnSpPr/>
          <p:nvPr/>
        </p:nvCxnSpPr>
        <p:spPr bwMode="auto">
          <a:xfrm>
            <a:off x="4191000" y="5562600"/>
            <a:ext cx="0" cy="83820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 name="Straight Connector 29"/>
          <p:cNvCxnSpPr/>
          <p:nvPr/>
        </p:nvCxnSpPr>
        <p:spPr bwMode="auto">
          <a:xfrm>
            <a:off x="7391400" y="5562600"/>
            <a:ext cx="0" cy="83820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1" name="TextBox 30"/>
          <p:cNvSpPr txBox="1"/>
          <p:nvPr/>
        </p:nvSpPr>
        <p:spPr>
          <a:xfrm>
            <a:off x="3848100" y="6400800"/>
            <a:ext cx="647700" cy="381000"/>
          </a:xfrm>
          <a:prstGeom prst="rect">
            <a:avLst/>
          </a:prstGeom>
          <a:noFill/>
        </p:spPr>
        <p:txBody>
          <a:bodyPr wrap="square" rtlCol="0">
            <a:spAutoFit/>
          </a:bodyPr>
          <a:lstStyle/>
          <a:p>
            <a:pPr algn="ctr"/>
            <a:r>
              <a:rPr lang="en-US" b="1" dirty="0" smtClean="0"/>
              <a:t>C</a:t>
            </a:r>
            <a:endParaRPr lang="en-US" b="1" dirty="0"/>
          </a:p>
        </p:txBody>
      </p:sp>
      <p:sp>
        <p:nvSpPr>
          <p:cNvPr id="32" name="TextBox 31"/>
          <p:cNvSpPr txBox="1"/>
          <p:nvPr/>
        </p:nvSpPr>
        <p:spPr>
          <a:xfrm>
            <a:off x="7086600" y="6400800"/>
            <a:ext cx="647700" cy="381000"/>
          </a:xfrm>
          <a:prstGeom prst="rect">
            <a:avLst/>
          </a:prstGeom>
          <a:noFill/>
        </p:spPr>
        <p:txBody>
          <a:bodyPr wrap="square" rtlCol="0">
            <a:spAutoFit/>
          </a:bodyPr>
          <a:lstStyle/>
          <a:p>
            <a:pPr algn="ctr"/>
            <a:r>
              <a:rPr lang="en-US" b="1" dirty="0" smtClean="0"/>
              <a:t>D</a:t>
            </a:r>
            <a:endParaRPr lang="en-US" b="1" dirty="0"/>
          </a:p>
        </p:txBody>
      </p:sp>
      <p:cxnSp>
        <p:nvCxnSpPr>
          <p:cNvPr id="33" name="Straight Arrow Connector 32"/>
          <p:cNvCxnSpPr/>
          <p:nvPr/>
        </p:nvCxnSpPr>
        <p:spPr bwMode="auto">
          <a:xfrm>
            <a:off x="4114800" y="4495800"/>
            <a:ext cx="228600" cy="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4" name="Straight Arrow Connector 33"/>
          <p:cNvCxnSpPr/>
          <p:nvPr/>
        </p:nvCxnSpPr>
        <p:spPr bwMode="auto">
          <a:xfrm>
            <a:off x="6400800" y="4495800"/>
            <a:ext cx="228600" cy="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5" name="Straight Arrow Connector 34"/>
          <p:cNvCxnSpPr/>
          <p:nvPr/>
        </p:nvCxnSpPr>
        <p:spPr bwMode="auto">
          <a:xfrm>
            <a:off x="6096000" y="4495800"/>
            <a:ext cx="228600" cy="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6" name="Straight Arrow Connector 35"/>
          <p:cNvCxnSpPr/>
          <p:nvPr/>
        </p:nvCxnSpPr>
        <p:spPr bwMode="auto">
          <a:xfrm>
            <a:off x="4419600" y="4495800"/>
            <a:ext cx="228600" cy="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8161077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ctrTitle"/>
              </p:nvPr>
            </p:nvSpPr>
            <p:spPr>
              <a:xfrm>
                <a:off x="685800" y="457199"/>
                <a:ext cx="7772400" cy="5791201"/>
              </a:xfrm>
            </p:spPr>
            <p:txBody>
              <a:bodyPr/>
              <a:lstStyle/>
              <a:p>
                <a:pPr>
                  <a:lnSpc>
                    <a:spcPct val="150000"/>
                  </a:lnSpc>
                </a:pPr>
                <a:r>
                  <a:rPr lang="en-US" sz="2800" u="sng" dirty="0" smtClean="0"/>
                  <a:t>আয়ত </a:t>
                </a:r>
                <a:r>
                  <a:rPr lang="en-US" sz="2800" u="sng" dirty="0" err="1"/>
                  <a:t>একক</a:t>
                </a:r>
                <a:r>
                  <a:rPr lang="en-US" sz="2800" u="sng" dirty="0"/>
                  <a:t> </a:t>
                </a:r>
                <a:r>
                  <a:rPr lang="en-US" sz="2800" u="sng" dirty="0" err="1"/>
                  <a:t>ভেক্টরের</a:t>
                </a:r>
                <a:r>
                  <a:rPr lang="en-US" sz="2800" u="sng" dirty="0"/>
                  <a:t> </a:t>
                </a:r>
                <a:r>
                  <a:rPr lang="en-US" sz="2800" u="sng" dirty="0" err="1"/>
                  <a:t>স্কেলার</a:t>
                </a:r>
                <a:r>
                  <a:rPr lang="en-US" sz="2800" u="sng" dirty="0"/>
                  <a:t> </a:t>
                </a:r>
                <a:r>
                  <a:rPr lang="en-US" sz="2800" u="sng" dirty="0" err="1"/>
                  <a:t>গুণনঃ</a:t>
                </a:r>
                <a:r>
                  <a:rPr lang="en-US" sz="2800" u="sng" dirty="0"/>
                  <a:t/>
                </a:r>
                <a:br>
                  <a:rPr lang="en-US" sz="2800" u="sng" dirty="0"/>
                </a:br>
                <a14:m>
                  <m:oMathPara xmlns:m="http://schemas.openxmlformats.org/officeDocument/2006/math">
                    <m:oMathParaPr>
                      <m:jc m:val="centerGroup"/>
                    </m:oMathParaPr>
                    <m:oMath xmlns:m="http://schemas.openxmlformats.org/officeDocument/2006/math">
                      <m:acc>
                        <m:accPr>
                          <m:chr m:val="̂"/>
                          <m:ctrlPr>
                            <a:rPr lang="en-US" sz="2800" i="1">
                              <a:latin typeface="Cambria Math"/>
                            </a:rPr>
                          </m:ctrlPr>
                        </m:accPr>
                        <m:e>
                          <m:r>
                            <a:rPr lang="en-US" sz="2800" i="1">
                              <a:latin typeface="Cambria Math"/>
                            </a:rPr>
                            <m:t>𝑖</m:t>
                          </m:r>
                        </m:e>
                      </m:acc>
                      <m:r>
                        <a:rPr lang="en-US" sz="2800" i="1">
                          <a:latin typeface="Cambria Math"/>
                        </a:rPr>
                        <m:t>.</m:t>
                      </m:r>
                      <m:acc>
                        <m:accPr>
                          <m:chr m:val="̂"/>
                          <m:ctrlPr>
                            <a:rPr lang="en-US" sz="2800" i="1">
                              <a:latin typeface="Cambria Math"/>
                            </a:rPr>
                          </m:ctrlPr>
                        </m:accPr>
                        <m:e>
                          <m:r>
                            <a:rPr lang="en-US" sz="2800" i="1">
                              <a:latin typeface="Cambria Math"/>
                            </a:rPr>
                            <m:t>𝑖</m:t>
                          </m:r>
                        </m:e>
                      </m:acc>
                      <m:r>
                        <a:rPr lang="en-US" sz="2800" i="1">
                          <a:latin typeface="Cambria Math"/>
                        </a:rPr>
                        <m:t>=</m:t>
                      </m:r>
                      <m:r>
                        <a:rPr lang="en-US" sz="2800" i="1">
                          <a:latin typeface="Cambria Math"/>
                        </a:rPr>
                        <m:t>1</m:t>
                      </m:r>
                      <m:r>
                        <a:rPr lang="en-US" sz="2800" i="1">
                          <a:latin typeface="Cambria Math"/>
                        </a:rPr>
                        <m:t>.</m:t>
                      </m:r>
                      <m:r>
                        <a:rPr lang="en-US" sz="2800" i="1">
                          <a:latin typeface="Cambria Math"/>
                        </a:rPr>
                        <m:t>1</m:t>
                      </m:r>
                      <m:r>
                        <a:rPr lang="en-US" sz="2800" i="1">
                          <a:latin typeface="Cambria Math"/>
                        </a:rPr>
                        <m:t>𝐶𝑜𝑠</m:t>
                      </m:r>
                      <m:r>
                        <a:rPr lang="en-US" sz="2800" i="1">
                          <a:latin typeface="Cambria Math"/>
                        </a:rPr>
                        <m:t>0</m:t>
                      </m:r>
                      <m:r>
                        <a:rPr lang="en-US" sz="2800" i="1">
                          <a:latin typeface="Cambria Math"/>
                        </a:rPr>
                        <m:t>°</m:t>
                      </m:r>
                    </m:oMath>
                  </m:oMathPara>
                </a14:m>
                <a:r>
                  <a:rPr lang="en-US" sz="2800" dirty="0" smtClean="0">
                    <a:latin typeface="+mn-lt"/>
                    <a:ea typeface="Cambria Math"/>
                  </a:rPr>
                  <a:t/>
                </a:r>
                <a:br>
                  <a:rPr lang="en-US" sz="2800" dirty="0" smtClean="0">
                    <a:latin typeface="+mn-lt"/>
                    <a:ea typeface="Cambria Math"/>
                  </a:rPr>
                </a:br>
                <a:r>
                  <a:rPr lang="en-US" sz="2800" dirty="0" smtClean="0">
                    <a:latin typeface="+mn-lt"/>
                    <a:ea typeface="Cambria Math"/>
                  </a:rPr>
                  <a:t>or, </a:t>
                </a:r>
                <a14:m>
                  <m:oMath xmlns:m="http://schemas.openxmlformats.org/officeDocument/2006/math">
                    <m:r>
                      <a:rPr lang="en-US" sz="2800" b="0" i="0" smtClean="0">
                        <a:latin typeface="Cambria Math"/>
                      </a:rPr>
                      <m:t>  </m:t>
                    </m:r>
                    <m:acc>
                      <m:accPr>
                        <m:chr m:val="̂"/>
                        <m:ctrlPr>
                          <a:rPr lang="en-US" sz="2800" i="1">
                            <a:latin typeface="Cambria Math"/>
                          </a:rPr>
                        </m:ctrlPr>
                      </m:accPr>
                      <m:e>
                        <m:r>
                          <a:rPr lang="en-US" sz="2800" i="1">
                            <a:latin typeface="Cambria Math"/>
                          </a:rPr>
                          <m:t>𝑖</m:t>
                        </m:r>
                      </m:e>
                    </m:acc>
                    <m:r>
                      <a:rPr lang="en-US" sz="2800" i="1">
                        <a:latin typeface="Cambria Math"/>
                      </a:rPr>
                      <m:t>.</m:t>
                    </m:r>
                    <m:acc>
                      <m:accPr>
                        <m:chr m:val="̂"/>
                        <m:ctrlPr>
                          <a:rPr lang="en-US" sz="2800" i="1">
                            <a:latin typeface="Cambria Math"/>
                          </a:rPr>
                        </m:ctrlPr>
                      </m:accPr>
                      <m:e>
                        <m:r>
                          <a:rPr lang="en-US" sz="2800" i="1">
                            <a:latin typeface="Cambria Math"/>
                          </a:rPr>
                          <m:t>𝑖</m:t>
                        </m:r>
                      </m:e>
                    </m:acc>
                  </m:oMath>
                </a14:m>
                <a:r>
                  <a:rPr lang="en-US" sz="2800" dirty="0">
                    <a:latin typeface="+mn-lt"/>
                    <a:ea typeface="Cambria Math"/>
                  </a:rPr>
                  <a:t>=</a:t>
                </a:r>
                <a:r>
                  <a:rPr lang="en-US" sz="2800" dirty="0" smtClean="0">
                    <a:latin typeface="+mn-lt"/>
                    <a:ea typeface="Cambria Math"/>
                  </a:rPr>
                  <a:t>1</a:t>
                </a:r>
                <a:br>
                  <a:rPr lang="en-US" sz="2800" dirty="0" smtClean="0">
                    <a:latin typeface="+mn-lt"/>
                    <a:ea typeface="Cambria Math"/>
                  </a:rPr>
                </a:br>
                <a:r>
                  <a:rPr lang="en-US" sz="2800" dirty="0" smtClean="0">
                    <a:latin typeface="+mn-lt"/>
                    <a:ea typeface="Cambria Math"/>
                  </a:rPr>
                  <a:t>Similarly, </a:t>
                </a:r>
                <a14:m>
                  <m:oMath xmlns:m="http://schemas.openxmlformats.org/officeDocument/2006/math">
                    <m:acc>
                      <m:accPr>
                        <m:chr m:val="̂"/>
                        <m:ctrlPr>
                          <a:rPr lang="en-US" sz="2800" i="1">
                            <a:latin typeface="Cambria Math"/>
                          </a:rPr>
                        </m:ctrlPr>
                      </m:accPr>
                      <m:e>
                        <m:r>
                          <a:rPr lang="en-US" sz="2800" b="0" i="1" smtClean="0">
                            <a:latin typeface="Cambria Math"/>
                          </a:rPr>
                          <m:t>𝑗</m:t>
                        </m:r>
                      </m:e>
                    </m:acc>
                    <m:r>
                      <a:rPr lang="en-US" sz="2800" i="1">
                        <a:latin typeface="Cambria Math"/>
                      </a:rPr>
                      <m:t>.</m:t>
                    </m:r>
                    <m:acc>
                      <m:accPr>
                        <m:chr m:val="̂"/>
                        <m:ctrlPr>
                          <a:rPr lang="en-US" sz="2800" i="1">
                            <a:latin typeface="Cambria Math"/>
                          </a:rPr>
                        </m:ctrlPr>
                      </m:accPr>
                      <m:e>
                        <m:r>
                          <a:rPr lang="en-US" sz="2800" b="0" i="1" smtClean="0">
                            <a:latin typeface="Cambria Math"/>
                          </a:rPr>
                          <m:t>𝑗</m:t>
                        </m:r>
                      </m:e>
                    </m:acc>
                  </m:oMath>
                </a14:m>
                <a:r>
                  <a:rPr lang="en-US" sz="2800" dirty="0">
                    <a:latin typeface="+mn-lt"/>
                    <a:ea typeface="Cambria Math"/>
                  </a:rPr>
                  <a:t>=</a:t>
                </a:r>
                <a:r>
                  <a:rPr lang="en-US" sz="2800" dirty="0" smtClean="0">
                    <a:latin typeface="+mn-lt"/>
                    <a:ea typeface="Cambria Math"/>
                  </a:rPr>
                  <a:t>1 &amp; </a:t>
                </a:r>
                <a14:m>
                  <m:oMath xmlns:m="http://schemas.openxmlformats.org/officeDocument/2006/math">
                    <m:acc>
                      <m:accPr>
                        <m:chr m:val="̂"/>
                        <m:ctrlPr>
                          <a:rPr lang="en-US" sz="2800" i="1">
                            <a:latin typeface="Cambria Math"/>
                          </a:rPr>
                        </m:ctrlPr>
                      </m:accPr>
                      <m:e>
                        <m:r>
                          <a:rPr lang="en-US" sz="2800" b="0" i="1" smtClean="0">
                            <a:latin typeface="Cambria Math"/>
                          </a:rPr>
                          <m:t>𝑘</m:t>
                        </m:r>
                      </m:e>
                    </m:acc>
                    <m:r>
                      <a:rPr lang="en-US" sz="2800" i="1">
                        <a:latin typeface="Cambria Math"/>
                      </a:rPr>
                      <m:t>.</m:t>
                    </m:r>
                    <m:acc>
                      <m:accPr>
                        <m:chr m:val="̂"/>
                        <m:ctrlPr>
                          <a:rPr lang="en-US" sz="2800" i="1">
                            <a:latin typeface="Cambria Math"/>
                          </a:rPr>
                        </m:ctrlPr>
                      </m:accPr>
                      <m:e>
                        <m:r>
                          <a:rPr lang="en-US" sz="2800" b="0" i="1" smtClean="0">
                            <a:latin typeface="Cambria Math"/>
                          </a:rPr>
                          <m:t>𝑘</m:t>
                        </m:r>
                      </m:e>
                    </m:acc>
                  </m:oMath>
                </a14:m>
                <a:r>
                  <a:rPr lang="en-US" sz="2800" dirty="0">
                    <a:latin typeface="+mn-lt"/>
                    <a:ea typeface="Cambria Math"/>
                  </a:rPr>
                  <a:t>=1</a:t>
                </a:r>
                <a:br>
                  <a:rPr lang="en-US" sz="2800" dirty="0">
                    <a:latin typeface="+mn-lt"/>
                    <a:ea typeface="Cambria Math"/>
                  </a:rPr>
                </a:br>
                <a:r>
                  <a:rPr lang="en-US" sz="2800" dirty="0" smtClean="0">
                    <a:latin typeface="+mn-lt"/>
                    <a:ea typeface="Cambria Math"/>
                  </a:rPr>
                  <a:t>So, </a:t>
                </a:r>
                <a14:m>
                  <m:oMath xmlns:m="http://schemas.openxmlformats.org/officeDocument/2006/math">
                    <m:acc>
                      <m:accPr>
                        <m:chr m:val="̂"/>
                        <m:ctrlPr>
                          <a:rPr lang="en-US" sz="2800" i="1">
                            <a:latin typeface="Cambria Math"/>
                          </a:rPr>
                        </m:ctrlPr>
                      </m:accPr>
                      <m:e>
                        <m:r>
                          <a:rPr lang="en-US" sz="2800" i="1">
                            <a:latin typeface="Cambria Math"/>
                          </a:rPr>
                          <m:t>𝑖</m:t>
                        </m:r>
                      </m:e>
                    </m:acc>
                    <m:r>
                      <a:rPr lang="en-US" sz="2800" i="1">
                        <a:latin typeface="Cambria Math"/>
                      </a:rPr>
                      <m:t>.</m:t>
                    </m:r>
                    <m:acc>
                      <m:accPr>
                        <m:chr m:val="̂"/>
                        <m:ctrlPr>
                          <a:rPr lang="en-US" sz="2800" i="1">
                            <a:latin typeface="Cambria Math"/>
                          </a:rPr>
                        </m:ctrlPr>
                      </m:accPr>
                      <m:e>
                        <m:r>
                          <a:rPr lang="en-US" sz="2800" i="1">
                            <a:latin typeface="Cambria Math"/>
                          </a:rPr>
                          <m:t>𝑖</m:t>
                        </m:r>
                      </m:e>
                    </m:acc>
                  </m:oMath>
                </a14:m>
                <a:r>
                  <a:rPr lang="en-US" sz="2800" dirty="0">
                    <a:latin typeface="+mn-lt"/>
                    <a:ea typeface="Cambria Math"/>
                  </a:rPr>
                  <a:t>=</a:t>
                </a:r>
                <a14:m>
                  <m:oMath xmlns:m="http://schemas.openxmlformats.org/officeDocument/2006/math">
                    <m:acc>
                      <m:accPr>
                        <m:chr m:val="̂"/>
                        <m:ctrlPr>
                          <a:rPr lang="en-US" sz="2800" i="1">
                            <a:latin typeface="Cambria Math"/>
                          </a:rPr>
                        </m:ctrlPr>
                      </m:accPr>
                      <m:e>
                        <m:r>
                          <a:rPr lang="en-US" sz="2800" i="1">
                            <a:latin typeface="Cambria Math"/>
                          </a:rPr>
                          <m:t>𝑗</m:t>
                        </m:r>
                      </m:e>
                    </m:acc>
                    <m:r>
                      <a:rPr lang="en-US" sz="2800" i="1">
                        <a:latin typeface="Cambria Math"/>
                      </a:rPr>
                      <m:t>.</m:t>
                    </m:r>
                    <m:acc>
                      <m:accPr>
                        <m:chr m:val="̂"/>
                        <m:ctrlPr>
                          <a:rPr lang="en-US" sz="2800" i="1">
                            <a:latin typeface="Cambria Math"/>
                          </a:rPr>
                        </m:ctrlPr>
                      </m:accPr>
                      <m:e>
                        <m:r>
                          <a:rPr lang="en-US" sz="2800" i="1">
                            <a:latin typeface="Cambria Math"/>
                          </a:rPr>
                          <m:t>𝑗</m:t>
                        </m:r>
                      </m:e>
                    </m:acc>
                    <m:r>
                      <a:rPr lang="en-US" sz="2800" b="0" i="1" smtClean="0">
                        <a:latin typeface="Cambria Math"/>
                      </a:rPr>
                      <m:t>=</m:t>
                    </m:r>
                    <m:acc>
                      <m:accPr>
                        <m:chr m:val="̂"/>
                        <m:ctrlPr>
                          <a:rPr lang="en-US" sz="2800" i="1">
                            <a:latin typeface="Cambria Math"/>
                          </a:rPr>
                        </m:ctrlPr>
                      </m:accPr>
                      <m:e>
                        <m:r>
                          <a:rPr lang="en-US" sz="2800" i="1">
                            <a:latin typeface="Cambria Math"/>
                          </a:rPr>
                          <m:t>𝑘</m:t>
                        </m:r>
                      </m:e>
                    </m:acc>
                    <m:r>
                      <a:rPr lang="en-US" sz="2800" i="1">
                        <a:latin typeface="Cambria Math"/>
                      </a:rPr>
                      <m:t>.</m:t>
                    </m:r>
                    <m:acc>
                      <m:accPr>
                        <m:chr m:val="̂"/>
                        <m:ctrlPr>
                          <a:rPr lang="en-US" sz="2800" i="1">
                            <a:latin typeface="Cambria Math"/>
                          </a:rPr>
                        </m:ctrlPr>
                      </m:accPr>
                      <m:e>
                        <m:r>
                          <a:rPr lang="en-US" sz="2800" i="1">
                            <a:latin typeface="Cambria Math"/>
                          </a:rPr>
                          <m:t>𝑘</m:t>
                        </m:r>
                      </m:e>
                    </m:acc>
                  </m:oMath>
                </a14:m>
                <a:r>
                  <a:rPr lang="en-US" sz="2800" dirty="0">
                    <a:latin typeface="+mn-lt"/>
                    <a:ea typeface="Cambria Math"/>
                  </a:rPr>
                  <a:t>=</a:t>
                </a:r>
                <a:r>
                  <a:rPr lang="en-US" sz="2800" dirty="0" smtClean="0">
                    <a:latin typeface="+mn-lt"/>
                    <a:ea typeface="Cambria Math"/>
                  </a:rPr>
                  <a:t>1 and </a:t>
                </a:r>
                <a14:m>
                  <m:oMath xmlns:m="http://schemas.openxmlformats.org/officeDocument/2006/math">
                    <m:acc>
                      <m:accPr>
                        <m:chr m:val="̂"/>
                        <m:ctrlPr>
                          <a:rPr lang="en-US" sz="2400" i="1">
                            <a:latin typeface="Cambria Math"/>
                          </a:rPr>
                        </m:ctrlPr>
                      </m:accPr>
                      <m:e>
                        <m:r>
                          <a:rPr lang="en-US" sz="2400" i="1">
                            <a:latin typeface="Cambria Math"/>
                          </a:rPr>
                          <m:t>𝑖</m:t>
                        </m:r>
                      </m:e>
                    </m:acc>
                    <m:r>
                      <a:rPr lang="en-US" sz="2400" i="1">
                        <a:latin typeface="Cambria Math"/>
                      </a:rPr>
                      <m:t>.</m:t>
                    </m:r>
                    <m:acc>
                      <m:accPr>
                        <m:chr m:val="̂"/>
                        <m:ctrlPr>
                          <a:rPr lang="en-US" sz="2400" i="1">
                            <a:latin typeface="Cambria Math"/>
                          </a:rPr>
                        </m:ctrlPr>
                      </m:accPr>
                      <m:e>
                        <m:r>
                          <a:rPr lang="en-US" sz="2400" b="0" i="1" smtClean="0">
                            <a:latin typeface="Cambria Math"/>
                          </a:rPr>
                          <m:t>𝑗</m:t>
                        </m:r>
                      </m:e>
                    </m:acc>
                    <m:r>
                      <a:rPr lang="en-US" sz="2400" i="1">
                        <a:latin typeface="Cambria Math"/>
                      </a:rPr>
                      <m:t>=</m:t>
                    </m:r>
                    <m:r>
                      <a:rPr lang="en-US" sz="2400" i="1">
                        <a:latin typeface="Cambria Math"/>
                      </a:rPr>
                      <m:t>1</m:t>
                    </m:r>
                    <m:r>
                      <a:rPr lang="en-US" sz="2400" i="1">
                        <a:latin typeface="Cambria Math"/>
                      </a:rPr>
                      <m:t>.</m:t>
                    </m:r>
                    <m:r>
                      <a:rPr lang="en-US" sz="2400" i="1">
                        <a:latin typeface="Cambria Math"/>
                      </a:rPr>
                      <m:t>1</m:t>
                    </m:r>
                    <m:r>
                      <a:rPr lang="en-US" sz="2400" i="1">
                        <a:latin typeface="Cambria Math"/>
                      </a:rPr>
                      <m:t>𝐶𝑜𝑠</m:t>
                    </m:r>
                    <m:r>
                      <a:rPr lang="en-US" sz="2400" b="0" i="1" smtClean="0">
                        <a:latin typeface="Cambria Math"/>
                      </a:rPr>
                      <m:t>9</m:t>
                    </m:r>
                    <m:r>
                      <a:rPr lang="en-US" sz="2400" i="1">
                        <a:latin typeface="Cambria Math"/>
                      </a:rPr>
                      <m:t>0</m:t>
                    </m:r>
                    <m:r>
                      <a:rPr lang="en-US" sz="2400" i="1">
                        <a:latin typeface="Cambria Math"/>
                      </a:rPr>
                      <m:t>°</m:t>
                    </m:r>
                  </m:oMath>
                </a14:m>
                <a:r>
                  <a:rPr lang="en-US" sz="2400" dirty="0">
                    <a:ea typeface="Cambria Math"/>
                  </a:rPr>
                  <a:t/>
                </a:r>
                <a:br>
                  <a:rPr lang="en-US" sz="2400" dirty="0">
                    <a:ea typeface="Cambria Math"/>
                  </a:rPr>
                </a:br>
                <a:r>
                  <a:rPr lang="en-US" sz="2400" dirty="0">
                    <a:ea typeface="Cambria Math"/>
                  </a:rPr>
                  <a:t>or, </a:t>
                </a:r>
                <a14:m>
                  <m:oMath xmlns:m="http://schemas.openxmlformats.org/officeDocument/2006/math">
                    <m:r>
                      <a:rPr lang="en-US" sz="2400">
                        <a:latin typeface="Cambria Math"/>
                      </a:rPr>
                      <m:t>  </m:t>
                    </m:r>
                    <m:acc>
                      <m:accPr>
                        <m:chr m:val="̂"/>
                        <m:ctrlPr>
                          <a:rPr lang="en-US" sz="2400" i="1">
                            <a:latin typeface="Cambria Math"/>
                          </a:rPr>
                        </m:ctrlPr>
                      </m:accPr>
                      <m:e>
                        <m:r>
                          <a:rPr lang="en-US" sz="2400" i="1">
                            <a:latin typeface="Cambria Math"/>
                          </a:rPr>
                          <m:t>𝑖</m:t>
                        </m:r>
                      </m:e>
                    </m:acc>
                    <m:r>
                      <a:rPr lang="en-US" sz="2400" i="1">
                        <a:latin typeface="Cambria Math"/>
                      </a:rPr>
                      <m:t>.</m:t>
                    </m:r>
                    <m:acc>
                      <m:accPr>
                        <m:chr m:val="̂"/>
                        <m:ctrlPr>
                          <a:rPr lang="en-US" sz="2400" i="1">
                            <a:latin typeface="Cambria Math"/>
                          </a:rPr>
                        </m:ctrlPr>
                      </m:accPr>
                      <m:e>
                        <m:r>
                          <a:rPr lang="en-US" sz="2400" b="0" i="1" smtClean="0">
                            <a:latin typeface="Cambria Math"/>
                          </a:rPr>
                          <m:t>𝑗</m:t>
                        </m:r>
                      </m:e>
                    </m:acc>
                  </m:oMath>
                </a14:m>
                <a:r>
                  <a:rPr lang="en-US" sz="2400" dirty="0">
                    <a:ea typeface="Cambria Math"/>
                  </a:rPr>
                  <a:t>=</a:t>
                </a:r>
                <a:r>
                  <a:rPr lang="en-US" sz="2400" dirty="0" smtClean="0">
                    <a:ea typeface="Cambria Math"/>
                  </a:rPr>
                  <a:t>0</a:t>
                </a:r>
                <a:r>
                  <a:rPr lang="en-US" sz="2400" dirty="0">
                    <a:ea typeface="Cambria Math"/>
                  </a:rPr>
                  <a:t/>
                </a:r>
                <a:br>
                  <a:rPr lang="en-US" sz="2400" dirty="0">
                    <a:ea typeface="Cambria Math"/>
                  </a:rPr>
                </a:br>
                <a:r>
                  <a:rPr lang="en-US" sz="2400" dirty="0">
                    <a:ea typeface="Cambria Math"/>
                  </a:rPr>
                  <a:t/>
                </a:r>
                <a:br>
                  <a:rPr lang="en-US" sz="2400" dirty="0">
                    <a:ea typeface="Cambria Math"/>
                  </a:rPr>
                </a:br>
                <a:r>
                  <a:rPr lang="en-US" sz="2400" dirty="0">
                    <a:ea typeface="Cambria Math"/>
                  </a:rPr>
                  <a:t/>
                </a:r>
                <a:br>
                  <a:rPr lang="en-US" sz="2400" dirty="0">
                    <a:ea typeface="Cambria Math"/>
                  </a:rPr>
                </a:br>
                <a:r>
                  <a:rPr lang="en-US" sz="2400" dirty="0">
                    <a:ea typeface="Cambria Math"/>
                  </a:rPr>
                  <a:t/>
                </a:r>
                <a:br>
                  <a:rPr lang="en-US" sz="2400" dirty="0">
                    <a:ea typeface="Cambria Math"/>
                  </a:rPr>
                </a:br>
                <a:r>
                  <a:rPr lang="en-US" sz="2400" dirty="0">
                    <a:ea typeface="Cambria Math"/>
                  </a:rPr>
                  <a:t/>
                </a:r>
                <a:br>
                  <a:rPr lang="en-US" sz="2400" dirty="0">
                    <a:ea typeface="Cambria Math"/>
                  </a:rPr>
                </a:br>
                <a:endParaRPr lang="en-US" sz="2400" dirty="0"/>
              </a:p>
            </p:txBody>
          </p:sp>
        </mc:Choice>
        <mc:Fallback xmlns="">
          <p:sp>
            <p:nvSpPr>
              <p:cNvPr id="2" name="Title 1"/>
              <p:cNvSpPr>
                <a:spLocks noGrp="1" noRot="1" noChangeAspect="1" noMove="1" noResize="1" noEditPoints="1" noAdjustHandles="1" noChangeArrowheads="1" noChangeShapeType="1" noTextEdit="1"/>
              </p:cNvSpPr>
              <p:nvPr>
                <p:ph type="ctrTitle"/>
              </p:nvPr>
            </p:nvSpPr>
            <p:spPr>
              <a:xfrm>
                <a:off x="685800" y="457199"/>
                <a:ext cx="7772400" cy="5791201"/>
              </a:xfrm>
              <a:blipFill rotWithShape="1">
                <a:blip r:embed="rId2"/>
                <a:stretch>
                  <a:fillRect t="-6000" b="-8842"/>
                </a:stretch>
              </a:blipFill>
            </p:spPr>
            <p:txBody>
              <a:bodyPr/>
              <a:lstStyle/>
              <a:p>
                <a:r>
                  <a:rPr lang="en-US">
                    <a:noFill/>
                  </a:rPr>
                  <a:t> </a:t>
                </a:r>
              </a:p>
            </p:txBody>
          </p:sp>
        </mc:Fallback>
      </mc:AlternateContent>
      <p:grpSp>
        <p:nvGrpSpPr>
          <p:cNvPr id="4" name="Group 3"/>
          <p:cNvGrpSpPr/>
          <p:nvPr/>
        </p:nvGrpSpPr>
        <p:grpSpPr>
          <a:xfrm>
            <a:off x="3124200" y="4267200"/>
            <a:ext cx="2895600" cy="2362200"/>
            <a:chOff x="3276600" y="1524000"/>
            <a:chExt cx="2895600" cy="2362200"/>
          </a:xfrm>
        </p:grpSpPr>
        <p:cxnSp>
          <p:nvCxnSpPr>
            <p:cNvPr id="5" name="Straight Arrow Connector 4"/>
            <p:cNvCxnSpPr/>
            <p:nvPr/>
          </p:nvCxnSpPr>
          <p:spPr bwMode="auto">
            <a:xfrm>
              <a:off x="4267200" y="2971800"/>
              <a:ext cx="1905000" cy="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 name="Straight Arrow Connector 5"/>
            <p:cNvCxnSpPr/>
            <p:nvPr/>
          </p:nvCxnSpPr>
          <p:spPr bwMode="auto">
            <a:xfrm flipV="1">
              <a:off x="4267200" y="1524000"/>
              <a:ext cx="0" cy="144780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 name="Straight Arrow Connector 6"/>
            <p:cNvCxnSpPr/>
            <p:nvPr/>
          </p:nvCxnSpPr>
          <p:spPr bwMode="auto">
            <a:xfrm flipH="1">
              <a:off x="3276600" y="2971800"/>
              <a:ext cx="990600" cy="91440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8" name="TextBox 7"/>
          <p:cNvSpPr txBox="1"/>
          <p:nvPr/>
        </p:nvSpPr>
        <p:spPr>
          <a:xfrm>
            <a:off x="3581400" y="5486400"/>
            <a:ext cx="762000" cy="369332"/>
          </a:xfrm>
          <a:prstGeom prst="rect">
            <a:avLst/>
          </a:prstGeom>
          <a:noFill/>
        </p:spPr>
        <p:txBody>
          <a:bodyPr wrap="square" rtlCol="0">
            <a:spAutoFit/>
          </a:bodyPr>
          <a:lstStyle/>
          <a:p>
            <a:pPr algn="ctr"/>
            <a:r>
              <a:rPr lang="en-US" dirty="0" smtClean="0"/>
              <a:t>O</a:t>
            </a:r>
            <a:endParaRPr lang="en-US" dirty="0"/>
          </a:p>
        </p:txBody>
      </p:sp>
      <p:sp>
        <p:nvSpPr>
          <p:cNvPr id="9" name="TextBox 8"/>
          <p:cNvSpPr txBox="1"/>
          <p:nvPr/>
        </p:nvSpPr>
        <p:spPr>
          <a:xfrm>
            <a:off x="6019800" y="5574268"/>
            <a:ext cx="762000" cy="369332"/>
          </a:xfrm>
          <a:prstGeom prst="rect">
            <a:avLst/>
          </a:prstGeom>
          <a:noFill/>
        </p:spPr>
        <p:txBody>
          <a:bodyPr wrap="square" rtlCol="0">
            <a:spAutoFit/>
          </a:bodyPr>
          <a:lstStyle/>
          <a:p>
            <a:pPr algn="ctr"/>
            <a:r>
              <a:rPr lang="en-US" dirty="0" smtClean="0"/>
              <a:t>X</a:t>
            </a:r>
            <a:endParaRPr lang="en-US" dirty="0"/>
          </a:p>
        </p:txBody>
      </p:sp>
      <p:sp>
        <p:nvSpPr>
          <p:cNvPr id="10" name="TextBox 9"/>
          <p:cNvSpPr txBox="1"/>
          <p:nvPr/>
        </p:nvSpPr>
        <p:spPr>
          <a:xfrm>
            <a:off x="2514600" y="6400800"/>
            <a:ext cx="762000" cy="369332"/>
          </a:xfrm>
          <a:prstGeom prst="rect">
            <a:avLst/>
          </a:prstGeom>
          <a:noFill/>
        </p:spPr>
        <p:txBody>
          <a:bodyPr wrap="square" rtlCol="0">
            <a:spAutoFit/>
          </a:bodyPr>
          <a:lstStyle/>
          <a:p>
            <a:pPr algn="ctr"/>
            <a:r>
              <a:rPr lang="en-US" dirty="0" smtClean="0"/>
              <a:t>Z</a:t>
            </a:r>
            <a:endParaRPr lang="en-US" dirty="0"/>
          </a:p>
        </p:txBody>
      </p:sp>
      <p:sp>
        <p:nvSpPr>
          <p:cNvPr id="11" name="TextBox 10"/>
          <p:cNvSpPr txBox="1"/>
          <p:nvPr/>
        </p:nvSpPr>
        <p:spPr>
          <a:xfrm>
            <a:off x="3733800" y="3897868"/>
            <a:ext cx="762000" cy="369332"/>
          </a:xfrm>
          <a:prstGeom prst="rect">
            <a:avLst/>
          </a:prstGeom>
          <a:noFill/>
        </p:spPr>
        <p:txBody>
          <a:bodyPr wrap="square" rtlCol="0">
            <a:spAutoFit/>
          </a:bodyPr>
          <a:lstStyle/>
          <a:p>
            <a:pPr algn="ctr"/>
            <a:r>
              <a:rPr lang="en-US" dirty="0" smtClean="0"/>
              <a:t>Y</a:t>
            </a:r>
            <a:endParaRPr lang="en-US" dirty="0"/>
          </a:p>
        </p:txBody>
      </p:sp>
      <mc:AlternateContent xmlns:mc="http://schemas.openxmlformats.org/markup-compatibility/2006" xmlns:a14="http://schemas.microsoft.com/office/drawing/2010/main">
        <mc:Choice Requires="a14">
          <p:sp>
            <p:nvSpPr>
              <p:cNvPr id="12" name="TextBox 11"/>
              <p:cNvSpPr txBox="1"/>
              <p:nvPr/>
            </p:nvSpPr>
            <p:spPr>
              <a:xfrm>
                <a:off x="3962400" y="4659868"/>
                <a:ext cx="762000" cy="369332"/>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acc>
                        <m:accPr>
                          <m:chr m:val="̂"/>
                          <m:ctrlPr>
                            <a:rPr lang="en-US" i="1" smtClean="0">
                              <a:latin typeface="Cambria Math"/>
                            </a:rPr>
                          </m:ctrlPr>
                        </m:accPr>
                        <m:e>
                          <m:r>
                            <a:rPr lang="en-US" b="0" i="1" smtClean="0">
                              <a:latin typeface="Cambria Math"/>
                            </a:rPr>
                            <m:t>𝑗</m:t>
                          </m:r>
                        </m:e>
                      </m:acc>
                    </m:oMath>
                  </m:oMathPara>
                </a14:m>
                <a:endParaRPr lang="en-US" dirty="0"/>
              </a:p>
            </p:txBody>
          </p:sp>
        </mc:Choice>
        <mc:Fallback xmlns="">
          <p:sp>
            <p:nvSpPr>
              <p:cNvPr id="12" name="TextBox 11"/>
              <p:cNvSpPr txBox="1">
                <a:spLocks noRot="1" noChangeAspect="1" noMove="1" noResize="1" noEditPoints="1" noAdjustHandles="1" noChangeArrowheads="1" noChangeShapeType="1" noTextEdit="1"/>
              </p:cNvSpPr>
              <p:nvPr/>
            </p:nvSpPr>
            <p:spPr>
              <a:xfrm>
                <a:off x="3962400" y="4659868"/>
                <a:ext cx="762000" cy="369332"/>
              </a:xfrm>
              <a:prstGeom prst="rect">
                <a:avLst/>
              </a:prstGeom>
              <a:blipFill rotWithShape="1">
                <a:blip r:embed="rId3"/>
                <a:stretch>
                  <a:fillRect t="-8197" b="-2459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 name="TextBox 12"/>
              <p:cNvSpPr txBox="1"/>
              <p:nvPr/>
            </p:nvSpPr>
            <p:spPr>
              <a:xfrm>
                <a:off x="4572000" y="5802868"/>
                <a:ext cx="762000" cy="369332"/>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acc>
                        <m:accPr>
                          <m:chr m:val="̂"/>
                          <m:ctrlPr>
                            <a:rPr lang="en-US" i="1" smtClean="0">
                              <a:latin typeface="Cambria Math"/>
                            </a:rPr>
                          </m:ctrlPr>
                        </m:accPr>
                        <m:e>
                          <m:r>
                            <a:rPr lang="en-US" b="0" i="1" smtClean="0">
                              <a:latin typeface="Cambria Math"/>
                            </a:rPr>
                            <m:t>𝑖</m:t>
                          </m:r>
                        </m:e>
                      </m:acc>
                    </m:oMath>
                  </m:oMathPara>
                </a14:m>
                <a:endParaRPr lang="en-US" dirty="0"/>
              </a:p>
            </p:txBody>
          </p:sp>
        </mc:Choice>
        <mc:Fallback xmlns="">
          <p:sp>
            <p:nvSpPr>
              <p:cNvPr id="13" name="TextBox 12"/>
              <p:cNvSpPr txBox="1">
                <a:spLocks noRot="1" noChangeAspect="1" noMove="1" noResize="1" noEditPoints="1" noAdjustHandles="1" noChangeArrowheads="1" noChangeShapeType="1" noTextEdit="1"/>
              </p:cNvSpPr>
              <p:nvPr/>
            </p:nvSpPr>
            <p:spPr>
              <a:xfrm>
                <a:off x="4572000" y="5802868"/>
                <a:ext cx="762000" cy="369332"/>
              </a:xfrm>
              <a:prstGeom prst="rect">
                <a:avLst/>
              </a:prstGeom>
              <a:blipFill rotWithShape="1">
                <a:blip r:embed="rId4"/>
                <a:stretch>
                  <a:fillRect t="-8197" b="-2459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4" name="TextBox 13"/>
              <p:cNvSpPr txBox="1"/>
              <p:nvPr/>
            </p:nvSpPr>
            <p:spPr>
              <a:xfrm>
                <a:off x="3124200" y="5940456"/>
                <a:ext cx="762000" cy="384144"/>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acc>
                        <m:accPr>
                          <m:chr m:val="̂"/>
                          <m:ctrlPr>
                            <a:rPr lang="en-US" i="1" smtClean="0">
                              <a:latin typeface="Cambria Math"/>
                            </a:rPr>
                          </m:ctrlPr>
                        </m:accPr>
                        <m:e>
                          <m:r>
                            <a:rPr lang="en-US" b="0" i="1" smtClean="0">
                              <a:latin typeface="Cambria Math"/>
                            </a:rPr>
                            <m:t>𝑘</m:t>
                          </m:r>
                        </m:e>
                      </m:acc>
                    </m:oMath>
                  </m:oMathPara>
                </a14:m>
                <a:endParaRPr lang="en-US" dirty="0"/>
              </a:p>
            </p:txBody>
          </p:sp>
        </mc:Choice>
        <mc:Fallback xmlns="">
          <p:sp>
            <p:nvSpPr>
              <p:cNvPr id="14" name="TextBox 13"/>
              <p:cNvSpPr txBox="1">
                <a:spLocks noRot="1" noChangeAspect="1" noMove="1" noResize="1" noEditPoints="1" noAdjustHandles="1" noChangeArrowheads="1" noChangeShapeType="1" noTextEdit="1"/>
              </p:cNvSpPr>
              <p:nvPr/>
            </p:nvSpPr>
            <p:spPr>
              <a:xfrm>
                <a:off x="3124200" y="5940456"/>
                <a:ext cx="762000" cy="384144"/>
              </a:xfrm>
              <a:prstGeom prst="rect">
                <a:avLst/>
              </a:prstGeom>
              <a:blipFill rotWithShape="1">
                <a:blip r:embed="rId5"/>
                <a:stretch>
                  <a:fillRect t="-3125" b="-23438"/>
                </a:stretch>
              </a:blipFill>
            </p:spPr>
            <p:txBody>
              <a:bodyPr/>
              <a:lstStyle/>
              <a:p>
                <a:r>
                  <a:rPr lang="en-US">
                    <a:noFill/>
                  </a:rPr>
                  <a:t> </a:t>
                </a:r>
              </a:p>
            </p:txBody>
          </p:sp>
        </mc:Fallback>
      </mc:AlternateContent>
    </p:spTree>
    <p:extLst>
      <p:ext uri="{BB962C8B-B14F-4D97-AF65-F5344CB8AC3E}">
        <p14:creationId xmlns:p14="http://schemas.microsoft.com/office/powerpoint/2010/main" val="7270738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ctrTitle"/>
              </p:nvPr>
            </p:nvSpPr>
            <p:spPr>
              <a:xfrm>
                <a:off x="304800" y="228600"/>
                <a:ext cx="8534400" cy="5715000"/>
              </a:xfrm>
            </p:spPr>
            <p:txBody>
              <a:bodyPr/>
              <a:lstStyle/>
              <a:p>
                <a:pPr algn="l">
                  <a:lnSpc>
                    <a:spcPct val="150000"/>
                  </a:lnSpc>
                </a:pPr>
                <a:r>
                  <a:rPr lang="en-US" sz="2400" dirty="0" smtClean="0"/>
                  <a:t>১. </a:t>
                </a:r>
                <a14:m>
                  <m:oMath xmlns:m="http://schemas.openxmlformats.org/officeDocument/2006/math">
                    <m:acc>
                      <m:accPr>
                        <m:chr m:val="⃗"/>
                        <m:ctrlPr>
                          <a:rPr lang="en-US" sz="2400" i="1" smtClean="0">
                            <a:latin typeface="Cambria Math"/>
                          </a:rPr>
                        </m:ctrlPr>
                      </m:accPr>
                      <m:e>
                        <m:r>
                          <a:rPr lang="en-US" sz="2400" b="0" i="1" smtClean="0">
                            <a:latin typeface="Cambria Math"/>
                          </a:rPr>
                          <m:t>𝐴</m:t>
                        </m:r>
                      </m:e>
                    </m:acc>
                    <m:r>
                      <a:rPr lang="en-US" sz="2400" b="0" i="1" smtClean="0">
                        <a:latin typeface="Cambria Math"/>
                      </a:rPr>
                      <m:t>=</m:t>
                    </m:r>
                    <m:sSub>
                      <m:sSubPr>
                        <m:ctrlPr>
                          <a:rPr lang="en-US" sz="2400" b="0" i="1" smtClean="0">
                            <a:latin typeface="Cambria Math"/>
                          </a:rPr>
                        </m:ctrlPr>
                      </m:sSubPr>
                      <m:e>
                        <m:r>
                          <a:rPr lang="en-US" sz="2400" b="0" i="1" smtClean="0">
                            <a:latin typeface="Cambria Math"/>
                          </a:rPr>
                          <m:t>𝐴</m:t>
                        </m:r>
                      </m:e>
                      <m:sub>
                        <m:r>
                          <a:rPr lang="en-US" sz="2400" b="0" i="1" smtClean="0">
                            <a:latin typeface="Cambria Math"/>
                          </a:rPr>
                          <m:t>𝑥</m:t>
                        </m:r>
                      </m:sub>
                    </m:sSub>
                    <m:acc>
                      <m:accPr>
                        <m:chr m:val="̂"/>
                        <m:ctrlPr>
                          <a:rPr lang="en-US" sz="2400" b="0" i="1" smtClean="0">
                            <a:latin typeface="Cambria Math"/>
                          </a:rPr>
                        </m:ctrlPr>
                      </m:accPr>
                      <m:e>
                        <m:r>
                          <a:rPr lang="en-US" sz="2400" b="0" i="1" smtClean="0">
                            <a:latin typeface="Cambria Math"/>
                          </a:rPr>
                          <m:t>𝑖</m:t>
                        </m:r>
                      </m:e>
                    </m:acc>
                    <m:r>
                      <a:rPr lang="en-US" sz="2400" b="0" i="1" smtClean="0">
                        <a:latin typeface="Cambria Math"/>
                      </a:rPr>
                      <m:t>+</m:t>
                    </m:r>
                    <m:sSub>
                      <m:sSubPr>
                        <m:ctrlPr>
                          <a:rPr lang="en-US" sz="2400" i="1">
                            <a:latin typeface="Cambria Math"/>
                          </a:rPr>
                        </m:ctrlPr>
                      </m:sSubPr>
                      <m:e>
                        <m:r>
                          <a:rPr lang="en-US" sz="2400" i="1">
                            <a:latin typeface="Cambria Math"/>
                          </a:rPr>
                          <m:t>𝐴</m:t>
                        </m:r>
                      </m:e>
                      <m:sub>
                        <m:r>
                          <a:rPr lang="en-US" sz="2400" b="0" i="1" smtClean="0">
                            <a:latin typeface="Cambria Math"/>
                          </a:rPr>
                          <m:t>𝑦</m:t>
                        </m:r>
                      </m:sub>
                    </m:sSub>
                    <m:acc>
                      <m:accPr>
                        <m:chr m:val="̂"/>
                        <m:ctrlPr>
                          <a:rPr lang="en-US" sz="2400" i="1">
                            <a:latin typeface="Cambria Math"/>
                          </a:rPr>
                        </m:ctrlPr>
                      </m:accPr>
                      <m:e>
                        <m:r>
                          <a:rPr lang="en-US" sz="2400" b="0" i="1" smtClean="0">
                            <a:latin typeface="Cambria Math"/>
                          </a:rPr>
                          <m:t>𝑗</m:t>
                        </m:r>
                      </m:e>
                    </m:acc>
                  </m:oMath>
                </a14:m>
                <a:r>
                  <a:rPr lang="en-US" sz="2400" dirty="0" smtClean="0"/>
                  <a:t>+</a:t>
                </a:r>
                <a14:m>
                  <m:oMath xmlns:m="http://schemas.openxmlformats.org/officeDocument/2006/math">
                    <m:sSub>
                      <m:sSubPr>
                        <m:ctrlPr>
                          <a:rPr lang="en-US" sz="2400" i="1">
                            <a:latin typeface="Cambria Math"/>
                          </a:rPr>
                        </m:ctrlPr>
                      </m:sSubPr>
                      <m:e>
                        <m:r>
                          <a:rPr lang="en-US" sz="2400" i="1">
                            <a:latin typeface="Cambria Math"/>
                          </a:rPr>
                          <m:t>𝐴</m:t>
                        </m:r>
                      </m:e>
                      <m:sub>
                        <m:r>
                          <a:rPr lang="en-US" sz="2400" b="0" i="1" smtClean="0">
                            <a:latin typeface="Cambria Math"/>
                          </a:rPr>
                          <m:t>𝑧</m:t>
                        </m:r>
                      </m:sub>
                    </m:sSub>
                    <m:acc>
                      <m:accPr>
                        <m:chr m:val="̂"/>
                        <m:ctrlPr>
                          <a:rPr lang="en-US" sz="2400" i="1">
                            <a:latin typeface="Cambria Math"/>
                          </a:rPr>
                        </m:ctrlPr>
                      </m:accPr>
                      <m:e>
                        <m:r>
                          <a:rPr lang="en-US" sz="2400" b="0" i="1" smtClean="0">
                            <a:latin typeface="Cambria Math"/>
                          </a:rPr>
                          <m:t>𝑘</m:t>
                        </m:r>
                      </m:e>
                    </m:acc>
                  </m:oMath>
                </a14:m>
                <a:r>
                  <a:rPr lang="en-US" sz="2400" dirty="0" smtClean="0"/>
                  <a:t>এবং </a:t>
                </a:r>
                <a14:m>
                  <m:oMath xmlns:m="http://schemas.openxmlformats.org/officeDocument/2006/math">
                    <m:acc>
                      <m:accPr>
                        <m:chr m:val="⃗"/>
                        <m:ctrlPr>
                          <a:rPr lang="en-US" sz="2400" i="1">
                            <a:latin typeface="Cambria Math"/>
                          </a:rPr>
                        </m:ctrlPr>
                      </m:accPr>
                      <m:e>
                        <m:r>
                          <a:rPr lang="en-US" sz="2400" b="0" i="1" smtClean="0">
                            <a:latin typeface="Cambria Math"/>
                          </a:rPr>
                          <m:t>𝐵</m:t>
                        </m:r>
                      </m:e>
                    </m:acc>
                    <m:r>
                      <a:rPr lang="en-US" sz="2400" i="1">
                        <a:latin typeface="Cambria Math"/>
                      </a:rPr>
                      <m:t>=</m:t>
                    </m:r>
                    <m:sSub>
                      <m:sSubPr>
                        <m:ctrlPr>
                          <a:rPr lang="en-US" sz="2400" i="1">
                            <a:latin typeface="Cambria Math"/>
                          </a:rPr>
                        </m:ctrlPr>
                      </m:sSubPr>
                      <m:e>
                        <m:r>
                          <a:rPr lang="en-US" sz="2400" b="0" i="1" smtClean="0">
                            <a:latin typeface="Cambria Math"/>
                          </a:rPr>
                          <m:t>𝐵</m:t>
                        </m:r>
                      </m:e>
                      <m:sub>
                        <m:r>
                          <a:rPr lang="en-US" sz="2400" i="1">
                            <a:latin typeface="Cambria Math"/>
                          </a:rPr>
                          <m:t>𝑥</m:t>
                        </m:r>
                      </m:sub>
                    </m:sSub>
                    <m:acc>
                      <m:accPr>
                        <m:chr m:val="̂"/>
                        <m:ctrlPr>
                          <a:rPr lang="en-US" sz="2400" i="1">
                            <a:latin typeface="Cambria Math"/>
                          </a:rPr>
                        </m:ctrlPr>
                      </m:accPr>
                      <m:e>
                        <m:r>
                          <a:rPr lang="en-US" sz="2400" i="1">
                            <a:latin typeface="Cambria Math"/>
                          </a:rPr>
                          <m:t>𝑖</m:t>
                        </m:r>
                      </m:e>
                    </m:acc>
                    <m:r>
                      <a:rPr lang="en-US" sz="2400" i="1">
                        <a:latin typeface="Cambria Math"/>
                      </a:rPr>
                      <m:t>+</m:t>
                    </m:r>
                    <m:sSub>
                      <m:sSubPr>
                        <m:ctrlPr>
                          <a:rPr lang="en-US" sz="2400" i="1">
                            <a:latin typeface="Cambria Math"/>
                          </a:rPr>
                        </m:ctrlPr>
                      </m:sSubPr>
                      <m:e>
                        <m:r>
                          <a:rPr lang="en-US" sz="2400" b="0" i="1" smtClean="0">
                            <a:latin typeface="Cambria Math"/>
                          </a:rPr>
                          <m:t>𝐵</m:t>
                        </m:r>
                      </m:e>
                      <m:sub>
                        <m:r>
                          <a:rPr lang="en-US" sz="2400" i="1">
                            <a:latin typeface="Cambria Math"/>
                          </a:rPr>
                          <m:t>𝑦</m:t>
                        </m:r>
                      </m:sub>
                    </m:sSub>
                    <m:acc>
                      <m:accPr>
                        <m:chr m:val="̂"/>
                        <m:ctrlPr>
                          <a:rPr lang="en-US" sz="2400" i="1">
                            <a:latin typeface="Cambria Math"/>
                          </a:rPr>
                        </m:ctrlPr>
                      </m:accPr>
                      <m:e>
                        <m:r>
                          <a:rPr lang="en-US" sz="2400" i="1">
                            <a:latin typeface="Cambria Math"/>
                          </a:rPr>
                          <m:t>𝑗</m:t>
                        </m:r>
                      </m:e>
                    </m:acc>
                  </m:oMath>
                </a14:m>
                <a:r>
                  <a:rPr lang="en-US" sz="2400" dirty="0"/>
                  <a:t>+</a:t>
                </a:r>
                <a14:m>
                  <m:oMath xmlns:m="http://schemas.openxmlformats.org/officeDocument/2006/math">
                    <m:sSub>
                      <m:sSubPr>
                        <m:ctrlPr>
                          <a:rPr lang="en-US" sz="2400" i="1">
                            <a:latin typeface="Cambria Math"/>
                          </a:rPr>
                        </m:ctrlPr>
                      </m:sSubPr>
                      <m:e>
                        <m:r>
                          <a:rPr lang="en-US" sz="2400" b="0" i="1" smtClean="0">
                            <a:latin typeface="Cambria Math"/>
                          </a:rPr>
                          <m:t>𝐵</m:t>
                        </m:r>
                      </m:e>
                      <m:sub>
                        <m:r>
                          <a:rPr lang="en-US" sz="2400" i="1">
                            <a:latin typeface="Cambria Math"/>
                          </a:rPr>
                          <m:t>𝑧</m:t>
                        </m:r>
                      </m:sub>
                    </m:sSub>
                    <m:acc>
                      <m:accPr>
                        <m:chr m:val="̂"/>
                        <m:ctrlPr>
                          <a:rPr lang="en-US" sz="2400" i="1">
                            <a:latin typeface="Cambria Math"/>
                          </a:rPr>
                        </m:ctrlPr>
                      </m:accPr>
                      <m:e>
                        <m:r>
                          <a:rPr lang="en-US" sz="2400" i="1">
                            <a:latin typeface="Cambria Math"/>
                          </a:rPr>
                          <m:t>𝑘</m:t>
                        </m:r>
                      </m:e>
                    </m:acc>
                  </m:oMath>
                </a14:m>
                <a:r>
                  <a:rPr lang="en-US" sz="2400" dirty="0" smtClean="0"/>
                  <a:t> </a:t>
                </a:r>
                <a:r>
                  <a:rPr lang="en-US" sz="2400" dirty="0" err="1" smtClean="0"/>
                  <a:t>হলে</a:t>
                </a:r>
                <a:r>
                  <a:rPr lang="en-US" sz="2400" dirty="0" smtClean="0"/>
                  <a:t> </a:t>
                </a:r>
                <a14:m>
                  <m:oMath xmlns:m="http://schemas.openxmlformats.org/officeDocument/2006/math">
                    <m:acc>
                      <m:accPr>
                        <m:chr m:val="⃗"/>
                        <m:ctrlPr>
                          <a:rPr lang="en-US" sz="2400" i="1" smtClean="0">
                            <a:latin typeface="Cambria Math"/>
                          </a:rPr>
                        </m:ctrlPr>
                      </m:accPr>
                      <m:e>
                        <m:r>
                          <a:rPr lang="en-US" sz="2400" b="0" i="1" smtClean="0">
                            <a:latin typeface="Cambria Math"/>
                          </a:rPr>
                          <m:t>𝐴</m:t>
                        </m:r>
                      </m:e>
                    </m:acc>
                    <m:r>
                      <a:rPr lang="en-US" sz="2400" b="0" i="1" smtClean="0">
                        <a:latin typeface="Cambria Math"/>
                      </a:rPr>
                      <m:t>.</m:t>
                    </m:r>
                    <m:acc>
                      <m:accPr>
                        <m:chr m:val="⃗"/>
                        <m:ctrlPr>
                          <a:rPr lang="en-US" sz="2400" b="0" i="1" smtClean="0">
                            <a:latin typeface="Cambria Math"/>
                          </a:rPr>
                        </m:ctrlPr>
                      </m:accPr>
                      <m:e>
                        <m:r>
                          <a:rPr lang="en-US" sz="2400" b="0" i="1" smtClean="0">
                            <a:latin typeface="Cambria Math"/>
                          </a:rPr>
                          <m:t>𝐵</m:t>
                        </m:r>
                      </m:e>
                    </m:acc>
                  </m:oMath>
                </a14:m>
                <a:r>
                  <a:rPr lang="en-US" sz="2400" dirty="0" smtClean="0"/>
                  <a:t> </a:t>
                </a:r>
                <a:r>
                  <a:rPr lang="en-US" sz="2400" dirty="0" err="1" smtClean="0"/>
                  <a:t>নির্ণয়</a:t>
                </a:r>
                <a:r>
                  <a:rPr lang="en-US" sz="2400" dirty="0" smtClean="0"/>
                  <a:t> </a:t>
                </a:r>
                <a:r>
                  <a:rPr lang="en-US" sz="2400" dirty="0" err="1" smtClean="0"/>
                  <a:t>কর</a:t>
                </a:r>
                <a:r>
                  <a:rPr lang="en-US" sz="2400" dirty="0" smtClean="0"/>
                  <a:t>।</a:t>
                </a:r>
                <a:br>
                  <a:rPr lang="en-US" sz="2400" dirty="0" smtClean="0"/>
                </a:br>
                <a:r>
                  <a:rPr lang="en-US" sz="2400" dirty="0" err="1" smtClean="0"/>
                  <a:t>সমাধানঃ</a:t>
                </a:r>
                <a:r>
                  <a:rPr lang="en-US" sz="2400" dirty="0" smtClean="0"/>
                  <a:t> </a:t>
                </a:r>
                <a:br>
                  <a:rPr lang="en-US" sz="2400" dirty="0" smtClean="0"/>
                </a:br>
                <a14:m>
                  <m:oMath xmlns:m="http://schemas.openxmlformats.org/officeDocument/2006/math">
                    <m:acc>
                      <m:accPr>
                        <m:chr m:val="⃗"/>
                        <m:ctrlPr>
                          <a:rPr lang="en-US" sz="2400" i="1">
                            <a:latin typeface="Cambria Math"/>
                          </a:rPr>
                        </m:ctrlPr>
                      </m:accPr>
                      <m:e>
                        <m:r>
                          <a:rPr lang="en-US" sz="2400" i="1">
                            <a:latin typeface="Cambria Math"/>
                          </a:rPr>
                          <m:t>𝐴</m:t>
                        </m:r>
                      </m:e>
                    </m:acc>
                    <m:r>
                      <a:rPr lang="en-US" sz="2400" i="1">
                        <a:latin typeface="Cambria Math"/>
                      </a:rPr>
                      <m:t>.</m:t>
                    </m:r>
                    <m:acc>
                      <m:accPr>
                        <m:chr m:val="⃗"/>
                        <m:ctrlPr>
                          <a:rPr lang="en-US" sz="2400" i="1">
                            <a:latin typeface="Cambria Math"/>
                          </a:rPr>
                        </m:ctrlPr>
                      </m:accPr>
                      <m:e>
                        <m:r>
                          <a:rPr lang="en-US" sz="2400" i="1">
                            <a:latin typeface="Cambria Math"/>
                          </a:rPr>
                          <m:t>𝐵</m:t>
                        </m:r>
                      </m:e>
                    </m:acc>
                  </m:oMath>
                </a14:m>
                <a:r>
                  <a:rPr lang="en-US" sz="2400" dirty="0" smtClean="0"/>
                  <a:t>=</a:t>
                </a:r>
                <a14:m>
                  <m:oMath xmlns:m="http://schemas.openxmlformats.org/officeDocument/2006/math">
                    <m:sSub>
                      <m:sSubPr>
                        <m:ctrlPr>
                          <a:rPr lang="en-US" sz="2400" i="1">
                            <a:latin typeface="Cambria Math"/>
                          </a:rPr>
                        </m:ctrlPr>
                      </m:sSubPr>
                      <m:e>
                        <m:r>
                          <a:rPr lang="en-US" sz="2400" b="0" i="1" smtClean="0">
                            <a:latin typeface="Cambria Math"/>
                          </a:rPr>
                          <m:t>(</m:t>
                        </m:r>
                        <m:r>
                          <a:rPr lang="en-US" sz="2400" i="1">
                            <a:latin typeface="Cambria Math"/>
                          </a:rPr>
                          <m:t>𝐴</m:t>
                        </m:r>
                      </m:e>
                      <m:sub>
                        <m:r>
                          <a:rPr lang="en-US" sz="2400" i="1">
                            <a:latin typeface="Cambria Math"/>
                          </a:rPr>
                          <m:t>𝑥</m:t>
                        </m:r>
                      </m:sub>
                    </m:sSub>
                    <m:acc>
                      <m:accPr>
                        <m:chr m:val="̂"/>
                        <m:ctrlPr>
                          <a:rPr lang="en-US" sz="2400" i="1">
                            <a:latin typeface="Cambria Math"/>
                          </a:rPr>
                        </m:ctrlPr>
                      </m:accPr>
                      <m:e>
                        <m:r>
                          <a:rPr lang="en-US" sz="2400" i="1">
                            <a:latin typeface="Cambria Math"/>
                          </a:rPr>
                          <m:t>𝑖</m:t>
                        </m:r>
                      </m:e>
                    </m:acc>
                    <m:r>
                      <a:rPr lang="en-US" sz="2400" i="1">
                        <a:latin typeface="Cambria Math"/>
                      </a:rPr>
                      <m:t>+</m:t>
                    </m:r>
                    <m:sSub>
                      <m:sSubPr>
                        <m:ctrlPr>
                          <a:rPr lang="en-US" sz="2400" i="1">
                            <a:latin typeface="Cambria Math"/>
                          </a:rPr>
                        </m:ctrlPr>
                      </m:sSubPr>
                      <m:e>
                        <m:r>
                          <a:rPr lang="en-US" sz="2400" i="1">
                            <a:latin typeface="Cambria Math"/>
                          </a:rPr>
                          <m:t>𝐴</m:t>
                        </m:r>
                      </m:e>
                      <m:sub>
                        <m:r>
                          <a:rPr lang="en-US" sz="2400" i="1">
                            <a:latin typeface="Cambria Math"/>
                          </a:rPr>
                          <m:t>𝑦</m:t>
                        </m:r>
                      </m:sub>
                    </m:sSub>
                    <m:acc>
                      <m:accPr>
                        <m:chr m:val="̂"/>
                        <m:ctrlPr>
                          <a:rPr lang="en-US" sz="2400" i="1">
                            <a:latin typeface="Cambria Math"/>
                          </a:rPr>
                        </m:ctrlPr>
                      </m:accPr>
                      <m:e>
                        <m:r>
                          <a:rPr lang="en-US" sz="2400" i="1">
                            <a:latin typeface="Cambria Math"/>
                          </a:rPr>
                          <m:t>𝑗</m:t>
                        </m:r>
                      </m:e>
                    </m:acc>
                  </m:oMath>
                </a14:m>
                <a:r>
                  <a:rPr lang="en-US" sz="2400" dirty="0"/>
                  <a:t>+</a:t>
                </a:r>
                <a14:m>
                  <m:oMath xmlns:m="http://schemas.openxmlformats.org/officeDocument/2006/math">
                    <m:sSub>
                      <m:sSubPr>
                        <m:ctrlPr>
                          <a:rPr lang="en-US" sz="2400" i="1">
                            <a:latin typeface="Cambria Math"/>
                          </a:rPr>
                        </m:ctrlPr>
                      </m:sSubPr>
                      <m:e>
                        <m:r>
                          <a:rPr lang="en-US" sz="2400" i="1">
                            <a:latin typeface="Cambria Math"/>
                          </a:rPr>
                          <m:t>𝐴</m:t>
                        </m:r>
                      </m:e>
                      <m:sub>
                        <m:r>
                          <a:rPr lang="en-US" sz="2400" i="1">
                            <a:latin typeface="Cambria Math"/>
                          </a:rPr>
                          <m:t>𝑧</m:t>
                        </m:r>
                      </m:sub>
                    </m:sSub>
                    <m:acc>
                      <m:accPr>
                        <m:chr m:val="̂"/>
                        <m:ctrlPr>
                          <a:rPr lang="en-US" sz="2400" i="1">
                            <a:latin typeface="Cambria Math"/>
                          </a:rPr>
                        </m:ctrlPr>
                      </m:accPr>
                      <m:e>
                        <m:r>
                          <a:rPr lang="en-US" sz="2400" i="1">
                            <a:latin typeface="Cambria Math"/>
                          </a:rPr>
                          <m:t>𝑘</m:t>
                        </m:r>
                      </m:e>
                    </m:acc>
                  </m:oMath>
                </a14:m>
                <a:r>
                  <a:rPr lang="en-US" sz="2400" dirty="0" smtClean="0"/>
                  <a:t>).(</a:t>
                </a:r>
                <a14:m>
                  <m:oMath xmlns:m="http://schemas.openxmlformats.org/officeDocument/2006/math">
                    <m:sSub>
                      <m:sSubPr>
                        <m:ctrlPr>
                          <a:rPr lang="en-US" sz="2400" i="1">
                            <a:latin typeface="Cambria Math"/>
                          </a:rPr>
                        </m:ctrlPr>
                      </m:sSubPr>
                      <m:e>
                        <m:r>
                          <a:rPr lang="en-US" sz="2400" i="1">
                            <a:latin typeface="Cambria Math"/>
                          </a:rPr>
                          <m:t>𝐵</m:t>
                        </m:r>
                      </m:e>
                      <m:sub>
                        <m:r>
                          <a:rPr lang="en-US" sz="2400" i="1">
                            <a:latin typeface="Cambria Math"/>
                          </a:rPr>
                          <m:t>𝑥</m:t>
                        </m:r>
                      </m:sub>
                    </m:sSub>
                    <m:acc>
                      <m:accPr>
                        <m:chr m:val="̂"/>
                        <m:ctrlPr>
                          <a:rPr lang="en-US" sz="2400" i="1">
                            <a:latin typeface="Cambria Math"/>
                          </a:rPr>
                        </m:ctrlPr>
                      </m:accPr>
                      <m:e>
                        <m:r>
                          <a:rPr lang="en-US" sz="2400" i="1">
                            <a:latin typeface="Cambria Math"/>
                          </a:rPr>
                          <m:t>𝑖</m:t>
                        </m:r>
                      </m:e>
                    </m:acc>
                    <m:r>
                      <a:rPr lang="en-US" sz="2400" i="1">
                        <a:latin typeface="Cambria Math"/>
                      </a:rPr>
                      <m:t>+</m:t>
                    </m:r>
                    <m:sSub>
                      <m:sSubPr>
                        <m:ctrlPr>
                          <a:rPr lang="en-US" sz="2400" i="1">
                            <a:latin typeface="Cambria Math"/>
                          </a:rPr>
                        </m:ctrlPr>
                      </m:sSubPr>
                      <m:e>
                        <m:r>
                          <a:rPr lang="en-US" sz="2400" i="1">
                            <a:latin typeface="Cambria Math"/>
                          </a:rPr>
                          <m:t>𝐵</m:t>
                        </m:r>
                      </m:e>
                      <m:sub>
                        <m:r>
                          <a:rPr lang="en-US" sz="2400" i="1">
                            <a:latin typeface="Cambria Math"/>
                          </a:rPr>
                          <m:t>𝑦</m:t>
                        </m:r>
                      </m:sub>
                    </m:sSub>
                    <m:acc>
                      <m:accPr>
                        <m:chr m:val="̂"/>
                        <m:ctrlPr>
                          <a:rPr lang="en-US" sz="2400" i="1">
                            <a:latin typeface="Cambria Math"/>
                          </a:rPr>
                        </m:ctrlPr>
                      </m:accPr>
                      <m:e>
                        <m:r>
                          <a:rPr lang="en-US" sz="2400" i="1">
                            <a:latin typeface="Cambria Math"/>
                          </a:rPr>
                          <m:t>𝑗</m:t>
                        </m:r>
                      </m:e>
                    </m:acc>
                  </m:oMath>
                </a14:m>
                <a:r>
                  <a:rPr lang="en-US" sz="2400" dirty="0"/>
                  <a:t>+</a:t>
                </a:r>
                <a14:m>
                  <m:oMath xmlns:m="http://schemas.openxmlformats.org/officeDocument/2006/math">
                    <m:sSub>
                      <m:sSubPr>
                        <m:ctrlPr>
                          <a:rPr lang="en-US" sz="2400" i="1">
                            <a:latin typeface="Cambria Math"/>
                          </a:rPr>
                        </m:ctrlPr>
                      </m:sSubPr>
                      <m:e>
                        <m:r>
                          <a:rPr lang="en-US" sz="2400" i="1">
                            <a:latin typeface="Cambria Math"/>
                          </a:rPr>
                          <m:t>𝐵</m:t>
                        </m:r>
                      </m:e>
                      <m:sub>
                        <m:r>
                          <a:rPr lang="en-US" sz="2400" i="1">
                            <a:latin typeface="Cambria Math"/>
                          </a:rPr>
                          <m:t>𝑧</m:t>
                        </m:r>
                      </m:sub>
                    </m:sSub>
                    <m:acc>
                      <m:accPr>
                        <m:chr m:val="̂"/>
                        <m:ctrlPr>
                          <a:rPr lang="en-US" sz="2400" i="1">
                            <a:latin typeface="Cambria Math"/>
                          </a:rPr>
                        </m:ctrlPr>
                      </m:accPr>
                      <m:e>
                        <m:r>
                          <a:rPr lang="en-US" sz="2400" i="1">
                            <a:latin typeface="Cambria Math"/>
                          </a:rPr>
                          <m:t>𝑘</m:t>
                        </m:r>
                      </m:e>
                    </m:acc>
                  </m:oMath>
                </a14:m>
                <a:r>
                  <a:rPr lang="en-US" sz="2400" dirty="0" smtClean="0"/>
                  <a:t>)</a:t>
                </a:r>
                <a:br>
                  <a:rPr lang="en-US" sz="2400" dirty="0" smtClean="0"/>
                </a:br>
                <a:r>
                  <a:rPr lang="en-US" sz="2400" dirty="0" smtClean="0"/>
                  <a:t>=</a:t>
                </a:r>
                <a14:m>
                  <m:oMath xmlns:m="http://schemas.openxmlformats.org/officeDocument/2006/math">
                    <m:sSub>
                      <m:sSubPr>
                        <m:ctrlPr>
                          <a:rPr lang="en-US" sz="2400" i="1">
                            <a:latin typeface="Cambria Math"/>
                          </a:rPr>
                        </m:ctrlPr>
                      </m:sSubPr>
                      <m:e>
                        <m:r>
                          <a:rPr lang="en-US" sz="2400" i="1">
                            <a:latin typeface="Cambria Math"/>
                          </a:rPr>
                          <m:t>𝐴</m:t>
                        </m:r>
                      </m:e>
                      <m:sub>
                        <m:r>
                          <a:rPr lang="en-US" sz="2400" i="1">
                            <a:latin typeface="Cambria Math"/>
                          </a:rPr>
                          <m:t>𝑥</m:t>
                        </m:r>
                      </m:sub>
                    </m:sSub>
                    <m:acc>
                      <m:accPr>
                        <m:chr m:val="̂"/>
                        <m:ctrlPr>
                          <a:rPr lang="en-US" sz="2400" i="1">
                            <a:latin typeface="Cambria Math"/>
                          </a:rPr>
                        </m:ctrlPr>
                      </m:accPr>
                      <m:e>
                        <m:r>
                          <a:rPr lang="en-US" sz="2400" i="1">
                            <a:latin typeface="Cambria Math"/>
                          </a:rPr>
                          <m:t>𝑖</m:t>
                        </m:r>
                      </m:e>
                    </m:acc>
                    <m:r>
                      <a:rPr lang="en-US" sz="2400" i="1">
                        <a:latin typeface="Cambria Math"/>
                      </a:rPr>
                      <m:t> </m:t>
                    </m:r>
                  </m:oMath>
                </a14:m>
                <a:r>
                  <a:rPr lang="en-US" sz="2400" dirty="0" smtClean="0"/>
                  <a:t>.(</a:t>
                </a:r>
                <a14:m>
                  <m:oMath xmlns:m="http://schemas.openxmlformats.org/officeDocument/2006/math">
                    <m:sSub>
                      <m:sSubPr>
                        <m:ctrlPr>
                          <a:rPr lang="en-US" sz="2400" i="1">
                            <a:latin typeface="Cambria Math"/>
                          </a:rPr>
                        </m:ctrlPr>
                      </m:sSubPr>
                      <m:e>
                        <m:r>
                          <a:rPr lang="en-US" sz="2400" i="1">
                            <a:latin typeface="Cambria Math"/>
                          </a:rPr>
                          <m:t>𝐵</m:t>
                        </m:r>
                      </m:e>
                      <m:sub>
                        <m:r>
                          <a:rPr lang="en-US" sz="2400" i="1">
                            <a:latin typeface="Cambria Math"/>
                          </a:rPr>
                          <m:t>𝑥</m:t>
                        </m:r>
                      </m:sub>
                    </m:sSub>
                    <m:acc>
                      <m:accPr>
                        <m:chr m:val="̂"/>
                        <m:ctrlPr>
                          <a:rPr lang="en-US" sz="2400" i="1">
                            <a:latin typeface="Cambria Math"/>
                          </a:rPr>
                        </m:ctrlPr>
                      </m:accPr>
                      <m:e>
                        <m:r>
                          <a:rPr lang="en-US" sz="2400" i="1">
                            <a:latin typeface="Cambria Math"/>
                          </a:rPr>
                          <m:t>𝑖</m:t>
                        </m:r>
                      </m:e>
                    </m:acc>
                    <m:r>
                      <a:rPr lang="en-US" sz="2400" i="1">
                        <a:latin typeface="Cambria Math"/>
                      </a:rPr>
                      <m:t>+</m:t>
                    </m:r>
                    <m:sSub>
                      <m:sSubPr>
                        <m:ctrlPr>
                          <a:rPr lang="en-US" sz="2400" i="1">
                            <a:latin typeface="Cambria Math"/>
                          </a:rPr>
                        </m:ctrlPr>
                      </m:sSubPr>
                      <m:e>
                        <m:r>
                          <a:rPr lang="en-US" sz="2400" i="1">
                            <a:latin typeface="Cambria Math"/>
                          </a:rPr>
                          <m:t>𝐵</m:t>
                        </m:r>
                      </m:e>
                      <m:sub>
                        <m:r>
                          <a:rPr lang="en-US" sz="2400" i="1">
                            <a:latin typeface="Cambria Math"/>
                          </a:rPr>
                          <m:t>𝑦</m:t>
                        </m:r>
                      </m:sub>
                    </m:sSub>
                    <m:acc>
                      <m:accPr>
                        <m:chr m:val="̂"/>
                        <m:ctrlPr>
                          <a:rPr lang="en-US" sz="2400" i="1">
                            <a:latin typeface="Cambria Math"/>
                          </a:rPr>
                        </m:ctrlPr>
                      </m:accPr>
                      <m:e>
                        <m:r>
                          <a:rPr lang="en-US" sz="2400" i="1">
                            <a:latin typeface="Cambria Math"/>
                          </a:rPr>
                          <m:t>𝑗</m:t>
                        </m:r>
                      </m:e>
                    </m:acc>
                  </m:oMath>
                </a14:m>
                <a:r>
                  <a:rPr lang="en-US" sz="2400" dirty="0"/>
                  <a:t>+</a:t>
                </a:r>
                <a14:m>
                  <m:oMath xmlns:m="http://schemas.openxmlformats.org/officeDocument/2006/math">
                    <m:sSub>
                      <m:sSubPr>
                        <m:ctrlPr>
                          <a:rPr lang="en-US" sz="2400" i="1">
                            <a:latin typeface="Cambria Math"/>
                          </a:rPr>
                        </m:ctrlPr>
                      </m:sSubPr>
                      <m:e>
                        <m:r>
                          <a:rPr lang="en-US" sz="2400" i="1">
                            <a:latin typeface="Cambria Math"/>
                          </a:rPr>
                          <m:t>𝐵</m:t>
                        </m:r>
                      </m:e>
                      <m:sub>
                        <m:r>
                          <a:rPr lang="en-US" sz="2400" i="1">
                            <a:latin typeface="Cambria Math"/>
                          </a:rPr>
                          <m:t>𝑧</m:t>
                        </m:r>
                      </m:sub>
                    </m:sSub>
                    <m:acc>
                      <m:accPr>
                        <m:chr m:val="̂"/>
                        <m:ctrlPr>
                          <a:rPr lang="en-US" sz="2400" i="1">
                            <a:latin typeface="Cambria Math"/>
                          </a:rPr>
                        </m:ctrlPr>
                      </m:accPr>
                      <m:e>
                        <m:r>
                          <a:rPr lang="en-US" sz="2400" i="1">
                            <a:latin typeface="Cambria Math"/>
                          </a:rPr>
                          <m:t>𝑘</m:t>
                        </m:r>
                      </m:e>
                    </m:acc>
                    <m:sSub>
                      <m:sSubPr>
                        <m:ctrlPr>
                          <a:rPr lang="en-US" sz="2400" i="1">
                            <a:latin typeface="Cambria Math"/>
                          </a:rPr>
                        </m:ctrlPr>
                      </m:sSubPr>
                      <m:e>
                        <m:r>
                          <a:rPr lang="en-US" sz="2400" b="0" i="1" smtClean="0">
                            <a:latin typeface="Cambria Math"/>
                          </a:rPr>
                          <m:t>)+</m:t>
                        </m:r>
                        <m:sSub>
                          <m:sSubPr>
                            <m:ctrlPr>
                              <a:rPr lang="en-US" sz="2400" i="1">
                                <a:latin typeface="Cambria Math"/>
                              </a:rPr>
                            </m:ctrlPr>
                          </m:sSubPr>
                          <m:e>
                            <m:r>
                              <a:rPr lang="en-US" sz="2400" i="1">
                                <a:latin typeface="Cambria Math"/>
                              </a:rPr>
                              <m:t>𝐴</m:t>
                            </m:r>
                          </m:e>
                          <m:sub>
                            <m:r>
                              <a:rPr lang="en-US" sz="2400" i="1">
                                <a:latin typeface="Cambria Math"/>
                              </a:rPr>
                              <m:t>𝑦</m:t>
                            </m:r>
                          </m:sub>
                        </m:sSub>
                        <m:acc>
                          <m:accPr>
                            <m:chr m:val="̂"/>
                            <m:ctrlPr>
                              <a:rPr lang="en-US" sz="2400" i="1">
                                <a:latin typeface="Cambria Math"/>
                              </a:rPr>
                            </m:ctrlPr>
                          </m:accPr>
                          <m:e>
                            <m:r>
                              <a:rPr lang="en-US" sz="2400" i="1">
                                <a:latin typeface="Cambria Math"/>
                              </a:rPr>
                              <m:t>𝑗</m:t>
                            </m:r>
                          </m:e>
                        </m:acc>
                        <m:r>
                          <a:rPr lang="en-US" sz="2400" b="0" i="1" smtClean="0">
                            <a:latin typeface="Cambria Math"/>
                          </a:rPr>
                          <m:t>.(</m:t>
                        </m:r>
                        <m:r>
                          <a:rPr lang="en-US" sz="2400" i="1">
                            <a:latin typeface="Cambria Math"/>
                          </a:rPr>
                          <m:t>𝐵</m:t>
                        </m:r>
                      </m:e>
                      <m:sub>
                        <m:r>
                          <a:rPr lang="en-US" sz="2400" i="1">
                            <a:latin typeface="Cambria Math"/>
                          </a:rPr>
                          <m:t>𝑥</m:t>
                        </m:r>
                      </m:sub>
                    </m:sSub>
                    <m:acc>
                      <m:accPr>
                        <m:chr m:val="̂"/>
                        <m:ctrlPr>
                          <a:rPr lang="en-US" sz="2400" i="1">
                            <a:latin typeface="Cambria Math"/>
                          </a:rPr>
                        </m:ctrlPr>
                      </m:accPr>
                      <m:e>
                        <m:r>
                          <a:rPr lang="en-US" sz="2400" i="1">
                            <a:latin typeface="Cambria Math"/>
                          </a:rPr>
                          <m:t>𝑖</m:t>
                        </m:r>
                      </m:e>
                    </m:acc>
                    <m:r>
                      <a:rPr lang="en-US" sz="2400" i="1">
                        <a:latin typeface="Cambria Math"/>
                      </a:rPr>
                      <m:t>+</m:t>
                    </m:r>
                    <m:sSub>
                      <m:sSubPr>
                        <m:ctrlPr>
                          <a:rPr lang="en-US" sz="2400" i="1">
                            <a:latin typeface="Cambria Math"/>
                          </a:rPr>
                        </m:ctrlPr>
                      </m:sSubPr>
                      <m:e>
                        <m:r>
                          <a:rPr lang="en-US" sz="2400" i="1">
                            <a:latin typeface="Cambria Math"/>
                          </a:rPr>
                          <m:t>𝐵</m:t>
                        </m:r>
                      </m:e>
                      <m:sub>
                        <m:r>
                          <a:rPr lang="en-US" sz="2400" i="1">
                            <a:latin typeface="Cambria Math"/>
                          </a:rPr>
                          <m:t>𝑦</m:t>
                        </m:r>
                      </m:sub>
                    </m:sSub>
                    <m:acc>
                      <m:accPr>
                        <m:chr m:val="̂"/>
                        <m:ctrlPr>
                          <a:rPr lang="en-US" sz="2400" i="1">
                            <a:latin typeface="Cambria Math"/>
                          </a:rPr>
                        </m:ctrlPr>
                      </m:accPr>
                      <m:e>
                        <m:r>
                          <a:rPr lang="en-US" sz="2400" i="1">
                            <a:latin typeface="Cambria Math"/>
                          </a:rPr>
                          <m:t>𝑗</m:t>
                        </m:r>
                      </m:e>
                    </m:acc>
                  </m:oMath>
                </a14:m>
                <a:r>
                  <a:rPr lang="en-US" sz="2400" dirty="0"/>
                  <a:t>+</a:t>
                </a:r>
                <a14:m>
                  <m:oMath xmlns:m="http://schemas.openxmlformats.org/officeDocument/2006/math">
                    <m:sSub>
                      <m:sSubPr>
                        <m:ctrlPr>
                          <a:rPr lang="en-US" sz="2400" i="1">
                            <a:latin typeface="Cambria Math"/>
                          </a:rPr>
                        </m:ctrlPr>
                      </m:sSubPr>
                      <m:e>
                        <m:r>
                          <a:rPr lang="en-US" sz="2400" i="1">
                            <a:latin typeface="Cambria Math"/>
                          </a:rPr>
                          <m:t>𝐵</m:t>
                        </m:r>
                      </m:e>
                      <m:sub>
                        <m:r>
                          <a:rPr lang="en-US" sz="2400" i="1">
                            <a:latin typeface="Cambria Math"/>
                          </a:rPr>
                          <m:t>𝑧</m:t>
                        </m:r>
                      </m:sub>
                    </m:sSub>
                    <m:acc>
                      <m:accPr>
                        <m:chr m:val="̂"/>
                        <m:ctrlPr>
                          <a:rPr lang="en-US" sz="2400" i="1">
                            <a:latin typeface="Cambria Math"/>
                          </a:rPr>
                        </m:ctrlPr>
                      </m:accPr>
                      <m:e>
                        <m:r>
                          <a:rPr lang="en-US" sz="2400" i="1">
                            <a:latin typeface="Cambria Math"/>
                          </a:rPr>
                          <m:t>𝑘</m:t>
                        </m:r>
                      </m:e>
                    </m:acc>
                    <m:sSub>
                      <m:sSubPr>
                        <m:ctrlPr>
                          <a:rPr lang="en-US" sz="2400" i="1">
                            <a:latin typeface="Cambria Math"/>
                          </a:rPr>
                        </m:ctrlPr>
                      </m:sSubPr>
                      <m:e>
                        <m:r>
                          <a:rPr lang="en-US" sz="2400" b="0" i="1" smtClean="0">
                            <a:latin typeface="Cambria Math"/>
                          </a:rPr>
                          <m:t>)+</m:t>
                        </m:r>
                        <m:sSub>
                          <m:sSubPr>
                            <m:ctrlPr>
                              <a:rPr lang="en-US" sz="2400" i="1">
                                <a:latin typeface="Cambria Math"/>
                              </a:rPr>
                            </m:ctrlPr>
                          </m:sSubPr>
                          <m:e>
                            <m:r>
                              <a:rPr lang="en-US" sz="2400" i="1">
                                <a:latin typeface="Cambria Math"/>
                              </a:rPr>
                              <m:t>𝐴</m:t>
                            </m:r>
                          </m:e>
                          <m:sub>
                            <m:r>
                              <a:rPr lang="en-US" sz="2400" i="1">
                                <a:latin typeface="Cambria Math"/>
                              </a:rPr>
                              <m:t>𝑧</m:t>
                            </m:r>
                          </m:sub>
                        </m:sSub>
                        <m:acc>
                          <m:accPr>
                            <m:chr m:val="̂"/>
                            <m:ctrlPr>
                              <a:rPr lang="en-US" sz="2400" i="1">
                                <a:latin typeface="Cambria Math"/>
                              </a:rPr>
                            </m:ctrlPr>
                          </m:accPr>
                          <m:e>
                            <m:r>
                              <a:rPr lang="en-US" sz="2400" i="1">
                                <a:latin typeface="Cambria Math"/>
                              </a:rPr>
                              <m:t>𝑘</m:t>
                            </m:r>
                          </m:e>
                        </m:acc>
                        <m:r>
                          <a:rPr lang="en-US" sz="2400" b="0" i="1" smtClean="0">
                            <a:latin typeface="Cambria Math"/>
                          </a:rPr>
                          <m:t>.(</m:t>
                        </m:r>
                        <m:r>
                          <a:rPr lang="en-US" sz="2400" i="1">
                            <a:latin typeface="Cambria Math"/>
                          </a:rPr>
                          <m:t>𝐵</m:t>
                        </m:r>
                      </m:e>
                      <m:sub>
                        <m:r>
                          <a:rPr lang="en-US" sz="2400" i="1">
                            <a:latin typeface="Cambria Math"/>
                          </a:rPr>
                          <m:t>𝑥</m:t>
                        </m:r>
                      </m:sub>
                    </m:sSub>
                    <m:acc>
                      <m:accPr>
                        <m:chr m:val="̂"/>
                        <m:ctrlPr>
                          <a:rPr lang="en-US" sz="2400" i="1">
                            <a:latin typeface="Cambria Math"/>
                          </a:rPr>
                        </m:ctrlPr>
                      </m:accPr>
                      <m:e>
                        <m:r>
                          <a:rPr lang="en-US" sz="2400" i="1">
                            <a:latin typeface="Cambria Math"/>
                          </a:rPr>
                          <m:t>𝑖</m:t>
                        </m:r>
                      </m:e>
                    </m:acc>
                    <m:r>
                      <a:rPr lang="en-US" sz="2400" i="1">
                        <a:latin typeface="Cambria Math"/>
                      </a:rPr>
                      <m:t>+</m:t>
                    </m:r>
                    <m:sSub>
                      <m:sSubPr>
                        <m:ctrlPr>
                          <a:rPr lang="en-US" sz="2400" i="1">
                            <a:latin typeface="Cambria Math"/>
                          </a:rPr>
                        </m:ctrlPr>
                      </m:sSubPr>
                      <m:e>
                        <m:r>
                          <a:rPr lang="en-US" sz="2400" i="1">
                            <a:latin typeface="Cambria Math"/>
                          </a:rPr>
                          <m:t>𝐵</m:t>
                        </m:r>
                      </m:e>
                      <m:sub>
                        <m:r>
                          <a:rPr lang="en-US" sz="2400" i="1">
                            <a:latin typeface="Cambria Math"/>
                          </a:rPr>
                          <m:t>𝑦</m:t>
                        </m:r>
                      </m:sub>
                    </m:sSub>
                    <m:acc>
                      <m:accPr>
                        <m:chr m:val="̂"/>
                        <m:ctrlPr>
                          <a:rPr lang="en-US" sz="2400" i="1">
                            <a:latin typeface="Cambria Math"/>
                          </a:rPr>
                        </m:ctrlPr>
                      </m:accPr>
                      <m:e>
                        <m:r>
                          <a:rPr lang="en-US" sz="2400" i="1">
                            <a:latin typeface="Cambria Math"/>
                          </a:rPr>
                          <m:t>𝑗</m:t>
                        </m:r>
                      </m:e>
                    </m:acc>
                  </m:oMath>
                </a14:m>
                <a:r>
                  <a:rPr lang="en-US" sz="2400" dirty="0"/>
                  <a:t>+</a:t>
                </a:r>
                <a14:m>
                  <m:oMath xmlns:m="http://schemas.openxmlformats.org/officeDocument/2006/math">
                    <m:sSub>
                      <m:sSubPr>
                        <m:ctrlPr>
                          <a:rPr lang="en-US" sz="2400" i="1">
                            <a:latin typeface="Cambria Math"/>
                          </a:rPr>
                        </m:ctrlPr>
                      </m:sSubPr>
                      <m:e>
                        <m:r>
                          <a:rPr lang="en-US" sz="2400" i="1">
                            <a:latin typeface="Cambria Math"/>
                          </a:rPr>
                          <m:t>𝐵</m:t>
                        </m:r>
                      </m:e>
                      <m:sub>
                        <m:r>
                          <a:rPr lang="en-US" sz="2400" i="1">
                            <a:latin typeface="Cambria Math"/>
                          </a:rPr>
                          <m:t>𝑧</m:t>
                        </m:r>
                      </m:sub>
                    </m:sSub>
                    <m:acc>
                      <m:accPr>
                        <m:chr m:val="̂"/>
                        <m:ctrlPr>
                          <a:rPr lang="en-US" sz="2400" i="1">
                            <a:latin typeface="Cambria Math"/>
                          </a:rPr>
                        </m:ctrlPr>
                      </m:accPr>
                      <m:e>
                        <m:r>
                          <a:rPr lang="en-US" sz="2400" i="1">
                            <a:latin typeface="Cambria Math"/>
                          </a:rPr>
                          <m:t>𝑘</m:t>
                        </m:r>
                      </m:e>
                    </m:acc>
                  </m:oMath>
                </a14:m>
                <a:r>
                  <a:rPr lang="en-US" sz="2400" dirty="0" smtClean="0"/>
                  <a:t>)</a:t>
                </a:r>
                <a:br>
                  <a:rPr lang="en-US" sz="2400" dirty="0" smtClean="0"/>
                </a:br>
                <a:r>
                  <a:rPr lang="en-US" sz="2400" dirty="0" smtClean="0"/>
                  <a:t>=</a:t>
                </a:r>
                <a14:m>
                  <m:oMath xmlns:m="http://schemas.openxmlformats.org/officeDocument/2006/math">
                    <m:sSub>
                      <m:sSubPr>
                        <m:ctrlPr>
                          <a:rPr lang="en-US" sz="2400" i="1" smtClean="0">
                            <a:latin typeface="Cambria Math"/>
                          </a:rPr>
                        </m:ctrlPr>
                      </m:sSubPr>
                      <m:e>
                        <m:r>
                          <a:rPr lang="en-US" sz="2400" b="0" i="1" smtClean="0">
                            <a:latin typeface="Cambria Math"/>
                          </a:rPr>
                          <m:t>𝐴</m:t>
                        </m:r>
                      </m:e>
                      <m:sub>
                        <m:r>
                          <a:rPr lang="en-US" sz="2400" b="0" i="1" smtClean="0">
                            <a:latin typeface="Cambria Math"/>
                          </a:rPr>
                          <m:t>𝑥</m:t>
                        </m:r>
                      </m:sub>
                    </m:sSub>
                    <m:sSub>
                      <m:sSubPr>
                        <m:ctrlPr>
                          <a:rPr lang="en-US" sz="2400" i="1" smtClean="0">
                            <a:latin typeface="Cambria Math"/>
                          </a:rPr>
                        </m:ctrlPr>
                      </m:sSubPr>
                      <m:e>
                        <m:r>
                          <a:rPr lang="en-US" sz="2400" b="0" i="1" smtClean="0">
                            <a:latin typeface="Cambria Math"/>
                          </a:rPr>
                          <m:t>𝐵</m:t>
                        </m:r>
                      </m:e>
                      <m:sub>
                        <m:r>
                          <a:rPr lang="en-US" sz="2400" b="0" i="1" smtClean="0">
                            <a:latin typeface="Cambria Math"/>
                          </a:rPr>
                          <m:t>𝑥</m:t>
                        </m:r>
                      </m:sub>
                    </m:sSub>
                  </m:oMath>
                </a14:m>
                <a:r>
                  <a:rPr lang="en-US" sz="2400" dirty="0" smtClean="0"/>
                  <a:t>(</a:t>
                </a:r>
                <a14:m>
                  <m:oMath xmlns:m="http://schemas.openxmlformats.org/officeDocument/2006/math">
                    <m:acc>
                      <m:accPr>
                        <m:chr m:val="̂"/>
                        <m:ctrlPr>
                          <a:rPr lang="en-US" sz="2400" i="1" dirty="0" smtClean="0">
                            <a:latin typeface="Cambria Math"/>
                          </a:rPr>
                        </m:ctrlPr>
                      </m:accPr>
                      <m:e>
                        <m:r>
                          <a:rPr lang="en-US" sz="2400" b="0" i="1" dirty="0" smtClean="0">
                            <a:latin typeface="Cambria Math"/>
                          </a:rPr>
                          <m:t>𝑖</m:t>
                        </m:r>
                      </m:e>
                    </m:acc>
                    <m:r>
                      <a:rPr lang="en-US" sz="2400" b="0" i="1" dirty="0" smtClean="0">
                        <a:latin typeface="Cambria Math"/>
                      </a:rPr>
                      <m:t>.</m:t>
                    </m:r>
                    <m:acc>
                      <m:accPr>
                        <m:chr m:val="̂"/>
                        <m:ctrlPr>
                          <a:rPr lang="en-US" sz="2400" b="0" i="1" dirty="0" smtClean="0">
                            <a:latin typeface="Cambria Math"/>
                          </a:rPr>
                        </m:ctrlPr>
                      </m:accPr>
                      <m:e>
                        <m:r>
                          <a:rPr lang="en-US" sz="2400" b="0" i="1" dirty="0" smtClean="0">
                            <a:latin typeface="Cambria Math"/>
                          </a:rPr>
                          <m:t>𝑖</m:t>
                        </m:r>
                      </m:e>
                    </m:acc>
                  </m:oMath>
                </a14:m>
                <a:r>
                  <a:rPr lang="en-US" sz="2400" dirty="0" smtClean="0"/>
                  <a:t>)+</a:t>
                </a:r>
                <a14:m>
                  <m:oMath xmlns:m="http://schemas.openxmlformats.org/officeDocument/2006/math">
                    <m:sSub>
                      <m:sSubPr>
                        <m:ctrlPr>
                          <a:rPr lang="en-US" sz="2400" i="1">
                            <a:latin typeface="Cambria Math"/>
                          </a:rPr>
                        </m:ctrlPr>
                      </m:sSubPr>
                      <m:e>
                        <m:r>
                          <a:rPr lang="en-US" sz="2400" b="0" i="1" smtClean="0">
                            <a:latin typeface="Cambria Math"/>
                          </a:rPr>
                          <m:t>𝐴</m:t>
                        </m:r>
                      </m:e>
                      <m:sub>
                        <m:r>
                          <a:rPr lang="en-US" sz="2400" b="0" i="1" smtClean="0">
                            <a:latin typeface="Cambria Math"/>
                          </a:rPr>
                          <m:t>𝑥</m:t>
                        </m:r>
                      </m:sub>
                    </m:sSub>
                    <m:sSub>
                      <m:sSubPr>
                        <m:ctrlPr>
                          <a:rPr lang="en-US" sz="2400" i="1">
                            <a:latin typeface="Cambria Math"/>
                          </a:rPr>
                        </m:ctrlPr>
                      </m:sSubPr>
                      <m:e>
                        <m:r>
                          <a:rPr lang="en-US" sz="2400" b="0" i="1" smtClean="0">
                            <a:latin typeface="Cambria Math"/>
                          </a:rPr>
                          <m:t>𝐵</m:t>
                        </m:r>
                      </m:e>
                      <m:sub>
                        <m:r>
                          <a:rPr lang="en-US" sz="2400" b="0" i="1" smtClean="0">
                            <a:latin typeface="Cambria Math"/>
                          </a:rPr>
                          <m:t>𝑦</m:t>
                        </m:r>
                      </m:sub>
                    </m:sSub>
                  </m:oMath>
                </a14:m>
                <a:r>
                  <a:rPr lang="en-US" sz="2400" dirty="0"/>
                  <a:t>(</a:t>
                </a:r>
                <a14:m>
                  <m:oMath xmlns:m="http://schemas.openxmlformats.org/officeDocument/2006/math">
                    <m:acc>
                      <m:accPr>
                        <m:chr m:val="̂"/>
                        <m:ctrlPr>
                          <a:rPr lang="en-US" sz="2400" i="1" dirty="0">
                            <a:latin typeface="Cambria Math"/>
                          </a:rPr>
                        </m:ctrlPr>
                      </m:accPr>
                      <m:e>
                        <m:r>
                          <a:rPr lang="en-US" sz="2400" b="0" i="1" dirty="0" smtClean="0">
                            <a:latin typeface="Cambria Math"/>
                          </a:rPr>
                          <m:t>𝑖</m:t>
                        </m:r>
                      </m:e>
                    </m:acc>
                    <m:r>
                      <a:rPr lang="en-US" sz="2400" i="1" dirty="0">
                        <a:latin typeface="Cambria Math"/>
                      </a:rPr>
                      <m:t>.</m:t>
                    </m:r>
                    <m:acc>
                      <m:accPr>
                        <m:chr m:val="̂"/>
                        <m:ctrlPr>
                          <a:rPr lang="en-US" sz="2400" i="1" dirty="0">
                            <a:latin typeface="Cambria Math"/>
                          </a:rPr>
                        </m:ctrlPr>
                      </m:accPr>
                      <m:e>
                        <m:r>
                          <a:rPr lang="en-US" sz="2400" b="0" i="1" dirty="0" smtClean="0">
                            <a:latin typeface="Cambria Math"/>
                          </a:rPr>
                          <m:t>𝑗</m:t>
                        </m:r>
                      </m:e>
                    </m:acc>
                  </m:oMath>
                </a14:m>
                <a:r>
                  <a:rPr lang="en-US" sz="2400" dirty="0"/>
                  <a:t>)</a:t>
                </a:r>
                <a:r>
                  <a:rPr lang="en-US" sz="2400" dirty="0" smtClean="0"/>
                  <a:t>+</a:t>
                </a:r>
                <a14:m>
                  <m:oMath xmlns:m="http://schemas.openxmlformats.org/officeDocument/2006/math">
                    <m:sSub>
                      <m:sSubPr>
                        <m:ctrlPr>
                          <a:rPr lang="en-US" sz="2400" i="1">
                            <a:latin typeface="Cambria Math"/>
                          </a:rPr>
                        </m:ctrlPr>
                      </m:sSubPr>
                      <m:e>
                        <m:r>
                          <a:rPr lang="en-US" sz="2400" b="0" i="1" smtClean="0">
                            <a:latin typeface="Cambria Math"/>
                          </a:rPr>
                          <m:t>𝐴</m:t>
                        </m:r>
                      </m:e>
                      <m:sub>
                        <m:r>
                          <a:rPr lang="en-US" sz="2400" b="0" i="1" smtClean="0">
                            <a:latin typeface="Cambria Math"/>
                          </a:rPr>
                          <m:t>𝑥</m:t>
                        </m:r>
                      </m:sub>
                    </m:sSub>
                    <m:sSub>
                      <m:sSubPr>
                        <m:ctrlPr>
                          <a:rPr lang="en-US" sz="2400" i="1">
                            <a:latin typeface="Cambria Math"/>
                          </a:rPr>
                        </m:ctrlPr>
                      </m:sSubPr>
                      <m:e>
                        <m:r>
                          <a:rPr lang="en-US" sz="2400" b="0" i="1" smtClean="0">
                            <a:latin typeface="Cambria Math"/>
                          </a:rPr>
                          <m:t>𝐵</m:t>
                        </m:r>
                      </m:e>
                      <m:sub>
                        <m:r>
                          <a:rPr lang="en-US" sz="2400" b="0" i="1" smtClean="0">
                            <a:latin typeface="Cambria Math"/>
                          </a:rPr>
                          <m:t>𝑧</m:t>
                        </m:r>
                      </m:sub>
                    </m:sSub>
                  </m:oMath>
                </a14:m>
                <a:r>
                  <a:rPr lang="en-US" sz="2400" dirty="0"/>
                  <a:t>(</a:t>
                </a:r>
                <a14:m>
                  <m:oMath xmlns:m="http://schemas.openxmlformats.org/officeDocument/2006/math">
                    <m:acc>
                      <m:accPr>
                        <m:chr m:val="̂"/>
                        <m:ctrlPr>
                          <a:rPr lang="en-US" sz="2400" i="1" dirty="0">
                            <a:latin typeface="Cambria Math"/>
                          </a:rPr>
                        </m:ctrlPr>
                      </m:accPr>
                      <m:e>
                        <m:r>
                          <a:rPr lang="en-US" sz="2400" b="0" i="1" dirty="0" smtClean="0">
                            <a:latin typeface="Cambria Math"/>
                          </a:rPr>
                          <m:t>𝑖</m:t>
                        </m:r>
                      </m:e>
                    </m:acc>
                    <m:r>
                      <a:rPr lang="en-US" sz="2400" i="1" dirty="0">
                        <a:latin typeface="Cambria Math"/>
                      </a:rPr>
                      <m:t>.</m:t>
                    </m:r>
                    <m:acc>
                      <m:accPr>
                        <m:chr m:val="̂"/>
                        <m:ctrlPr>
                          <a:rPr lang="en-US" sz="2400" i="1" dirty="0" smtClean="0">
                            <a:latin typeface="Cambria Math"/>
                          </a:rPr>
                        </m:ctrlPr>
                      </m:accPr>
                      <m:e>
                        <m:r>
                          <a:rPr lang="en-US" sz="2400" b="0" i="1" dirty="0" smtClean="0">
                            <a:latin typeface="Cambria Math"/>
                          </a:rPr>
                          <m:t>𝑘</m:t>
                        </m:r>
                      </m:e>
                    </m:acc>
                  </m:oMath>
                </a14:m>
                <a:r>
                  <a:rPr lang="en-US" sz="2400" dirty="0" smtClean="0"/>
                  <a:t>)+</a:t>
                </a:r>
                <a14:m>
                  <m:oMath xmlns:m="http://schemas.openxmlformats.org/officeDocument/2006/math">
                    <m:sSub>
                      <m:sSubPr>
                        <m:ctrlPr>
                          <a:rPr lang="en-US" sz="2400" i="1">
                            <a:latin typeface="Cambria Math"/>
                          </a:rPr>
                        </m:ctrlPr>
                      </m:sSubPr>
                      <m:e>
                        <m:r>
                          <a:rPr lang="en-US" sz="2400" i="1">
                            <a:latin typeface="Cambria Math"/>
                          </a:rPr>
                          <m:t>𝐴</m:t>
                        </m:r>
                      </m:e>
                      <m:sub>
                        <m:r>
                          <a:rPr lang="en-US" sz="2400" b="0" i="1" smtClean="0">
                            <a:latin typeface="Cambria Math"/>
                          </a:rPr>
                          <m:t>𝑦</m:t>
                        </m:r>
                      </m:sub>
                    </m:sSub>
                    <m:sSub>
                      <m:sSubPr>
                        <m:ctrlPr>
                          <a:rPr lang="en-US" sz="2400" i="1">
                            <a:latin typeface="Cambria Math"/>
                          </a:rPr>
                        </m:ctrlPr>
                      </m:sSubPr>
                      <m:e>
                        <m:r>
                          <a:rPr lang="en-US" sz="2400" i="1">
                            <a:latin typeface="Cambria Math"/>
                          </a:rPr>
                          <m:t>𝐵</m:t>
                        </m:r>
                      </m:e>
                      <m:sub>
                        <m:r>
                          <a:rPr lang="en-US" sz="2400" i="1">
                            <a:latin typeface="Cambria Math"/>
                          </a:rPr>
                          <m:t>𝑥</m:t>
                        </m:r>
                      </m:sub>
                    </m:sSub>
                  </m:oMath>
                </a14:m>
                <a:r>
                  <a:rPr lang="en-US" sz="2400" dirty="0"/>
                  <a:t>(</a:t>
                </a:r>
                <a14:m>
                  <m:oMath xmlns:m="http://schemas.openxmlformats.org/officeDocument/2006/math">
                    <m:acc>
                      <m:accPr>
                        <m:chr m:val="̂"/>
                        <m:ctrlPr>
                          <a:rPr lang="en-US" sz="2400" i="1" dirty="0">
                            <a:latin typeface="Cambria Math"/>
                          </a:rPr>
                        </m:ctrlPr>
                      </m:accPr>
                      <m:e>
                        <m:r>
                          <a:rPr lang="en-US" sz="2400" b="0" i="1" dirty="0" smtClean="0">
                            <a:latin typeface="Cambria Math"/>
                          </a:rPr>
                          <m:t>𝑗</m:t>
                        </m:r>
                      </m:e>
                    </m:acc>
                    <m:r>
                      <a:rPr lang="en-US" sz="2400" i="1" dirty="0">
                        <a:latin typeface="Cambria Math"/>
                      </a:rPr>
                      <m:t>.</m:t>
                    </m:r>
                    <m:acc>
                      <m:accPr>
                        <m:chr m:val="̂"/>
                        <m:ctrlPr>
                          <a:rPr lang="en-US" sz="2400" i="1" dirty="0">
                            <a:latin typeface="Cambria Math"/>
                          </a:rPr>
                        </m:ctrlPr>
                      </m:accPr>
                      <m:e>
                        <m:r>
                          <a:rPr lang="en-US" sz="2400" i="1" dirty="0">
                            <a:latin typeface="Cambria Math"/>
                          </a:rPr>
                          <m:t>𝑖</m:t>
                        </m:r>
                      </m:e>
                    </m:acc>
                  </m:oMath>
                </a14:m>
                <a:r>
                  <a:rPr lang="en-US" sz="2400" dirty="0"/>
                  <a:t>)+</a:t>
                </a:r>
                <a14:m>
                  <m:oMath xmlns:m="http://schemas.openxmlformats.org/officeDocument/2006/math">
                    <m:sSub>
                      <m:sSubPr>
                        <m:ctrlPr>
                          <a:rPr lang="en-US" sz="2400" i="1">
                            <a:latin typeface="Cambria Math"/>
                          </a:rPr>
                        </m:ctrlPr>
                      </m:sSubPr>
                      <m:e>
                        <m:r>
                          <a:rPr lang="en-US" sz="2400" i="1">
                            <a:latin typeface="Cambria Math"/>
                          </a:rPr>
                          <m:t>𝐴</m:t>
                        </m:r>
                      </m:e>
                      <m:sub>
                        <m:r>
                          <a:rPr lang="en-US" sz="2400" b="0" i="1" smtClean="0">
                            <a:latin typeface="Cambria Math"/>
                          </a:rPr>
                          <m:t>𝑦</m:t>
                        </m:r>
                      </m:sub>
                    </m:sSub>
                    <m:sSub>
                      <m:sSubPr>
                        <m:ctrlPr>
                          <a:rPr lang="en-US" sz="2400" i="1">
                            <a:latin typeface="Cambria Math"/>
                          </a:rPr>
                        </m:ctrlPr>
                      </m:sSubPr>
                      <m:e>
                        <m:r>
                          <a:rPr lang="en-US" sz="2400" i="1">
                            <a:latin typeface="Cambria Math"/>
                          </a:rPr>
                          <m:t>𝐵</m:t>
                        </m:r>
                      </m:e>
                      <m:sub>
                        <m:r>
                          <a:rPr lang="en-US" sz="2400" i="1">
                            <a:latin typeface="Cambria Math"/>
                          </a:rPr>
                          <m:t>𝑦</m:t>
                        </m:r>
                      </m:sub>
                    </m:sSub>
                  </m:oMath>
                </a14:m>
                <a:r>
                  <a:rPr lang="en-US" sz="2400" dirty="0"/>
                  <a:t>(</a:t>
                </a:r>
                <a14:m>
                  <m:oMath xmlns:m="http://schemas.openxmlformats.org/officeDocument/2006/math">
                    <m:acc>
                      <m:accPr>
                        <m:chr m:val="̂"/>
                        <m:ctrlPr>
                          <a:rPr lang="en-US" sz="2400" i="1" dirty="0">
                            <a:latin typeface="Cambria Math"/>
                          </a:rPr>
                        </m:ctrlPr>
                      </m:accPr>
                      <m:e>
                        <m:r>
                          <a:rPr lang="en-US" sz="2400" i="1" dirty="0">
                            <a:latin typeface="Cambria Math"/>
                          </a:rPr>
                          <m:t>𝑗</m:t>
                        </m:r>
                      </m:e>
                    </m:acc>
                    <m:r>
                      <a:rPr lang="en-US" sz="2400" i="1" dirty="0">
                        <a:latin typeface="Cambria Math"/>
                      </a:rPr>
                      <m:t>.</m:t>
                    </m:r>
                    <m:acc>
                      <m:accPr>
                        <m:chr m:val="̂"/>
                        <m:ctrlPr>
                          <a:rPr lang="en-US" sz="2400" i="1" dirty="0">
                            <a:latin typeface="Cambria Math"/>
                          </a:rPr>
                        </m:ctrlPr>
                      </m:accPr>
                      <m:e>
                        <m:r>
                          <a:rPr lang="en-US" sz="2400" i="1" dirty="0">
                            <a:latin typeface="Cambria Math"/>
                          </a:rPr>
                          <m:t>𝑗</m:t>
                        </m:r>
                      </m:e>
                    </m:acc>
                  </m:oMath>
                </a14:m>
                <a:r>
                  <a:rPr lang="en-US" sz="2400" dirty="0"/>
                  <a:t>)+</a:t>
                </a:r>
                <a14:m>
                  <m:oMath xmlns:m="http://schemas.openxmlformats.org/officeDocument/2006/math">
                    <m:sSub>
                      <m:sSubPr>
                        <m:ctrlPr>
                          <a:rPr lang="en-US" sz="2400" i="1">
                            <a:latin typeface="Cambria Math"/>
                          </a:rPr>
                        </m:ctrlPr>
                      </m:sSubPr>
                      <m:e>
                        <m:r>
                          <a:rPr lang="en-US" sz="2400" i="1">
                            <a:latin typeface="Cambria Math"/>
                          </a:rPr>
                          <m:t>𝐴</m:t>
                        </m:r>
                      </m:e>
                      <m:sub>
                        <m:r>
                          <a:rPr lang="en-US" sz="2400" b="0" i="1" smtClean="0">
                            <a:latin typeface="Cambria Math"/>
                          </a:rPr>
                          <m:t>𝑦</m:t>
                        </m:r>
                      </m:sub>
                    </m:sSub>
                    <m:sSub>
                      <m:sSubPr>
                        <m:ctrlPr>
                          <a:rPr lang="en-US" sz="2400" i="1">
                            <a:latin typeface="Cambria Math"/>
                          </a:rPr>
                        </m:ctrlPr>
                      </m:sSubPr>
                      <m:e>
                        <m:r>
                          <a:rPr lang="en-US" sz="2400" i="1">
                            <a:latin typeface="Cambria Math"/>
                          </a:rPr>
                          <m:t>𝐵</m:t>
                        </m:r>
                      </m:e>
                      <m:sub>
                        <m:r>
                          <a:rPr lang="en-US" sz="2400" i="1">
                            <a:latin typeface="Cambria Math"/>
                          </a:rPr>
                          <m:t>𝑧</m:t>
                        </m:r>
                      </m:sub>
                    </m:sSub>
                  </m:oMath>
                </a14:m>
                <a:r>
                  <a:rPr lang="en-US" sz="2400" dirty="0"/>
                  <a:t>(</a:t>
                </a:r>
                <a14:m>
                  <m:oMath xmlns:m="http://schemas.openxmlformats.org/officeDocument/2006/math">
                    <m:acc>
                      <m:accPr>
                        <m:chr m:val="̂"/>
                        <m:ctrlPr>
                          <a:rPr lang="en-US" sz="2400" i="1" dirty="0">
                            <a:latin typeface="Cambria Math"/>
                          </a:rPr>
                        </m:ctrlPr>
                      </m:accPr>
                      <m:e>
                        <m:r>
                          <a:rPr lang="en-US" sz="2400" b="0" i="1" dirty="0" smtClean="0">
                            <a:latin typeface="Cambria Math"/>
                          </a:rPr>
                          <m:t>𝑗</m:t>
                        </m:r>
                      </m:e>
                    </m:acc>
                    <m:r>
                      <a:rPr lang="en-US" sz="2400" i="1" dirty="0">
                        <a:latin typeface="Cambria Math"/>
                      </a:rPr>
                      <m:t>.</m:t>
                    </m:r>
                    <m:acc>
                      <m:accPr>
                        <m:chr m:val="̂"/>
                        <m:ctrlPr>
                          <a:rPr lang="en-US" sz="2400" i="1" dirty="0">
                            <a:latin typeface="Cambria Math"/>
                          </a:rPr>
                        </m:ctrlPr>
                      </m:accPr>
                      <m:e>
                        <m:r>
                          <a:rPr lang="en-US" sz="2400" i="1" dirty="0">
                            <a:latin typeface="Cambria Math"/>
                          </a:rPr>
                          <m:t>𝑘</m:t>
                        </m:r>
                      </m:e>
                    </m:acc>
                  </m:oMath>
                </a14:m>
                <a:r>
                  <a:rPr lang="en-US" sz="2400" dirty="0"/>
                  <a:t>)</a:t>
                </a:r>
                <a:r>
                  <a:rPr lang="en-US" sz="2400" dirty="0" smtClean="0"/>
                  <a:t>+</a:t>
                </a:r>
                <a14:m>
                  <m:oMath xmlns:m="http://schemas.openxmlformats.org/officeDocument/2006/math">
                    <m:sSub>
                      <m:sSubPr>
                        <m:ctrlPr>
                          <a:rPr lang="en-US" sz="2400" i="1">
                            <a:latin typeface="Cambria Math"/>
                          </a:rPr>
                        </m:ctrlPr>
                      </m:sSubPr>
                      <m:e>
                        <m:r>
                          <a:rPr lang="en-US" sz="2400" i="1">
                            <a:latin typeface="Cambria Math"/>
                          </a:rPr>
                          <m:t>𝐴</m:t>
                        </m:r>
                      </m:e>
                      <m:sub>
                        <m:r>
                          <a:rPr lang="en-US" sz="2400" b="0" i="1" smtClean="0">
                            <a:latin typeface="Cambria Math"/>
                          </a:rPr>
                          <m:t>𝑧</m:t>
                        </m:r>
                      </m:sub>
                    </m:sSub>
                    <m:sSub>
                      <m:sSubPr>
                        <m:ctrlPr>
                          <a:rPr lang="en-US" sz="2400" i="1">
                            <a:latin typeface="Cambria Math"/>
                          </a:rPr>
                        </m:ctrlPr>
                      </m:sSubPr>
                      <m:e>
                        <m:r>
                          <a:rPr lang="en-US" sz="2400" i="1">
                            <a:latin typeface="Cambria Math"/>
                          </a:rPr>
                          <m:t>𝐵</m:t>
                        </m:r>
                      </m:e>
                      <m:sub>
                        <m:r>
                          <a:rPr lang="en-US" sz="2400" i="1">
                            <a:latin typeface="Cambria Math"/>
                          </a:rPr>
                          <m:t>𝑥</m:t>
                        </m:r>
                      </m:sub>
                    </m:sSub>
                  </m:oMath>
                </a14:m>
                <a:r>
                  <a:rPr lang="en-US" sz="2400" dirty="0"/>
                  <a:t>(</a:t>
                </a:r>
                <a14:m>
                  <m:oMath xmlns:m="http://schemas.openxmlformats.org/officeDocument/2006/math">
                    <m:acc>
                      <m:accPr>
                        <m:chr m:val="̂"/>
                        <m:ctrlPr>
                          <a:rPr lang="en-US" sz="2400" i="1" dirty="0">
                            <a:latin typeface="Cambria Math"/>
                          </a:rPr>
                        </m:ctrlPr>
                      </m:accPr>
                      <m:e>
                        <m:r>
                          <a:rPr lang="en-US" sz="2400" b="0" i="1" dirty="0" smtClean="0">
                            <a:latin typeface="Cambria Math"/>
                          </a:rPr>
                          <m:t>𝑘</m:t>
                        </m:r>
                      </m:e>
                    </m:acc>
                    <m:r>
                      <a:rPr lang="en-US" sz="2400" i="1" dirty="0">
                        <a:latin typeface="Cambria Math"/>
                      </a:rPr>
                      <m:t>.</m:t>
                    </m:r>
                    <m:acc>
                      <m:accPr>
                        <m:chr m:val="̂"/>
                        <m:ctrlPr>
                          <a:rPr lang="en-US" sz="2400" i="1" dirty="0">
                            <a:latin typeface="Cambria Math"/>
                          </a:rPr>
                        </m:ctrlPr>
                      </m:accPr>
                      <m:e>
                        <m:r>
                          <a:rPr lang="en-US" sz="2400" i="1" dirty="0">
                            <a:latin typeface="Cambria Math"/>
                          </a:rPr>
                          <m:t>𝑖</m:t>
                        </m:r>
                      </m:e>
                    </m:acc>
                  </m:oMath>
                </a14:m>
                <a:r>
                  <a:rPr lang="en-US" sz="2400" dirty="0"/>
                  <a:t>)+</a:t>
                </a:r>
                <a14:m>
                  <m:oMath xmlns:m="http://schemas.openxmlformats.org/officeDocument/2006/math">
                    <m:sSub>
                      <m:sSubPr>
                        <m:ctrlPr>
                          <a:rPr lang="en-US" sz="2400" i="1">
                            <a:latin typeface="Cambria Math"/>
                          </a:rPr>
                        </m:ctrlPr>
                      </m:sSubPr>
                      <m:e>
                        <m:r>
                          <a:rPr lang="en-US" sz="2400" i="1">
                            <a:latin typeface="Cambria Math"/>
                          </a:rPr>
                          <m:t>𝐴</m:t>
                        </m:r>
                      </m:e>
                      <m:sub>
                        <m:r>
                          <a:rPr lang="en-US" sz="2400" b="0" i="1" smtClean="0">
                            <a:latin typeface="Cambria Math"/>
                          </a:rPr>
                          <m:t>𝑧</m:t>
                        </m:r>
                      </m:sub>
                    </m:sSub>
                    <m:sSub>
                      <m:sSubPr>
                        <m:ctrlPr>
                          <a:rPr lang="en-US" sz="2400" i="1">
                            <a:latin typeface="Cambria Math"/>
                          </a:rPr>
                        </m:ctrlPr>
                      </m:sSubPr>
                      <m:e>
                        <m:r>
                          <a:rPr lang="en-US" sz="2400" i="1">
                            <a:latin typeface="Cambria Math"/>
                          </a:rPr>
                          <m:t>𝐵</m:t>
                        </m:r>
                      </m:e>
                      <m:sub>
                        <m:r>
                          <a:rPr lang="en-US" sz="2400" i="1">
                            <a:latin typeface="Cambria Math"/>
                          </a:rPr>
                          <m:t>𝑦</m:t>
                        </m:r>
                      </m:sub>
                    </m:sSub>
                  </m:oMath>
                </a14:m>
                <a:r>
                  <a:rPr lang="en-US" sz="2400" dirty="0"/>
                  <a:t>(</a:t>
                </a:r>
                <a14:m>
                  <m:oMath xmlns:m="http://schemas.openxmlformats.org/officeDocument/2006/math">
                    <m:acc>
                      <m:accPr>
                        <m:chr m:val="̂"/>
                        <m:ctrlPr>
                          <a:rPr lang="en-US" sz="2400" i="1" dirty="0">
                            <a:latin typeface="Cambria Math"/>
                          </a:rPr>
                        </m:ctrlPr>
                      </m:accPr>
                      <m:e>
                        <m:r>
                          <a:rPr lang="en-US" sz="2400" b="0" i="1" dirty="0" smtClean="0">
                            <a:latin typeface="Cambria Math"/>
                          </a:rPr>
                          <m:t>𝑘</m:t>
                        </m:r>
                      </m:e>
                    </m:acc>
                    <m:r>
                      <a:rPr lang="en-US" sz="2400" i="1" dirty="0">
                        <a:latin typeface="Cambria Math"/>
                      </a:rPr>
                      <m:t>.</m:t>
                    </m:r>
                    <m:acc>
                      <m:accPr>
                        <m:chr m:val="̂"/>
                        <m:ctrlPr>
                          <a:rPr lang="en-US" sz="2400" i="1" dirty="0">
                            <a:latin typeface="Cambria Math"/>
                          </a:rPr>
                        </m:ctrlPr>
                      </m:accPr>
                      <m:e>
                        <m:r>
                          <a:rPr lang="en-US" sz="2400" i="1" dirty="0">
                            <a:latin typeface="Cambria Math"/>
                          </a:rPr>
                          <m:t>𝑗</m:t>
                        </m:r>
                      </m:e>
                    </m:acc>
                  </m:oMath>
                </a14:m>
                <a:r>
                  <a:rPr lang="en-US" sz="2400" dirty="0"/>
                  <a:t>)+</a:t>
                </a:r>
                <a14:m>
                  <m:oMath xmlns:m="http://schemas.openxmlformats.org/officeDocument/2006/math">
                    <m:sSub>
                      <m:sSubPr>
                        <m:ctrlPr>
                          <a:rPr lang="en-US" sz="2400" i="1">
                            <a:latin typeface="Cambria Math"/>
                          </a:rPr>
                        </m:ctrlPr>
                      </m:sSubPr>
                      <m:e>
                        <m:r>
                          <a:rPr lang="en-US" sz="2400" i="1">
                            <a:latin typeface="Cambria Math"/>
                          </a:rPr>
                          <m:t>𝐴</m:t>
                        </m:r>
                      </m:e>
                      <m:sub>
                        <m:r>
                          <a:rPr lang="en-US" sz="2400" b="0" i="1" smtClean="0">
                            <a:latin typeface="Cambria Math"/>
                          </a:rPr>
                          <m:t>𝑧</m:t>
                        </m:r>
                      </m:sub>
                    </m:sSub>
                    <m:sSub>
                      <m:sSubPr>
                        <m:ctrlPr>
                          <a:rPr lang="en-US" sz="2400" i="1">
                            <a:latin typeface="Cambria Math"/>
                          </a:rPr>
                        </m:ctrlPr>
                      </m:sSubPr>
                      <m:e>
                        <m:r>
                          <a:rPr lang="en-US" sz="2400" i="1">
                            <a:latin typeface="Cambria Math"/>
                          </a:rPr>
                          <m:t>𝐵</m:t>
                        </m:r>
                      </m:e>
                      <m:sub>
                        <m:r>
                          <a:rPr lang="en-US" sz="2400" i="1">
                            <a:latin typeface="Cambria Math"/>
                          </a:rPr>
                          <m:t>𝑧</m:t>
                        </m:r>
                      </m:sub>
                    </m:sSub>
                  </m:oMath>
                </a14:m>
                <a:r>
                  <a:rPr lang="en-US" sz="2400" dirty="0"/>
                  <a:t>(</a:t>
                </a:r>
                <a14:m>
                  <m:oMath xmlns:m="http://schemas.openxmlformats.org/officeDocument/2006/math">
                    <m:acc>
                      <m:accPr>
                        <m:chr m:val="̂"/>
                        <m:ctrlPr>
                          <a:rPr lang="en-US" sz="2400" i="1" dirty="0">
                            <a:latin typeface="Cambria Math"/>
                          </a:rPr>
                        </m:ctrlPr>
                      </m:accPr>
                      <m:e>
                        <m:r>
                          <a:rPr lang="en-US" sz="2400" i="1" dirty="0">
                            <a:latin typeface="Cambria Math"/>
                          </a:rPr>
                          <m:t>𝑘</m:t>
                        </m:r>
                      </m:e>
                    </m:acc>
                    <m:r>
                      <a:rPr lang="en-US" sz="2400" i="1" dirty="0">
                        <a:latin typeface="Cambria Math"/>
                      </a:rPr>
                      <m:t>.</m:t>
                    </m:r>
                    <m:acc>
                      <m:accPr>
                        <m:chr m:val="̂"/>
                        <m:ctrlPr>
                          <a:rPr lang="en-US" sz="2400" i="1" dirty="0">
                            <a:latin typeface="Cambria Math"/>
                          </a:rPr>
                        </m:ctrlPr>
                      </m:accPr>
                      <m:e>
                        <m:r>
                          <a:rPr lang="en-US" sz="2400" i="1" dirty="0">
                            <a:latin typeface="Cambria Math"/>
                          </a:rPr>
                          <m:t>𝑘</m:t>
                        </m:r>
                      </m:e>
                    </m:acc>
                  </m:oMath>
                </a14:m>
                <a:r>
                  <a:rPr lang="en-US" sz="2400" dirty="0"/>
                  <a:t>)</a:t>
                </a:r>
                <a:r>
                  <a:rPr lang="en-US" sz="2400" dirty="0" smtClean="0"/>
                  <a:t/>
                </a:r>
                <a:br>
                  <a:rPr lang="en-US" sz="2400" dirty="0" smtClean="0"/>
                </a:br>
                <a:r>
                  <a:rPr lang="en-US" sz="2400" dirty="0"/>
                  <a:t>=</a:t>
                </a:r>
                <a14:m>
                  <m:oMath xmlns:m="http://schemas.openxmlformats.org/officeDocument/2006/math">
                    <m:sSub>
                      <m:sSubPr>
                        <m:ctrlPr>
                          <a:rPr lang="en-US" sz="2400" i="1">
                            <a:latin typeface="Cambria Math"/>
                          </a:rPr>
                        </m:ctrlPr>
                      </m:sSubPr>
                      <m:e>
                        <m:r>
                          <a:rPr lang="en-US" sz="2400" i="1">
                            <a:latin typeface="Cambria Math"/>
                          </a:rPr>
                          <m:t>𝐴</m:t>
                        </m:r>
                      </m:e>
                      <m:sub>
                        <m:r>
                          <a:rPr lang="en-US" sz="2400" i="1">
                            <a:latin typeface="Cambria Math"/>
                          </a:rPr>
                          <m:t>𝑥</m:t>
                        </m:r>
                      </m:sub>
                    </m:sSub>
                    <m:sSub>
                      <m:sSubPr>
                        <m:ctrlPr>
                          <a:rPr lang="en-US" sz="2400" i="1">
                            <a:latin typeface="Cambria Math"/>
                          </a:rPr>
                        </m:ctrlPr>
                      </m:sSubPr>
                      <m:e>
                        <m:r>
                          <a:rPr lang="en-US" sz="2400" i="1">
                            <a:latin typeface="Cambria Math"/>
                          </a:rPr>
                          <m:t>𝐵</m:t>
                        </m:r>
                      </m:e>
                      <m:sub>
                        <m:r>
                          <a:rPr lang="en-US" sz="2400" i="1">
                            <a:latin typeface="Cambria Math"/>
                          </a:rPr>
                          <m:t>𝑥</m:t>
                        </m:r>
                      </m:sub>
                    </m:sSub>
                  </m:oMath>
                </a14:m>
                <a:r>
                  <a:rPr lang="en-US" sz="2400" dirty="0" smtClean="0"/>
                  <a:t>+0+0+0+</a:t>
                </a:r>
                <a14:m>
                  <m:oMath xmlns:m="http://schemas.openxmlformats.org/officeDocument/2006/math">
                    <m:sSub>
                      <m:sSubPr>
                        <m:ctrlPr>
                          <a:rPr lang="en-US" sz="2400" i="1">
                            <a:latin typeface="Cambria Math"/>
                          </a:rPr>
                        </m:ctrlPr>
                      </m:sSubPr>
                      <m:e>
                        <m:r>
                          <a:rPr lang="en-US" sz="2400" i="1">
                            <a:latin typeface="Cambria Math"/>
                          </a:rPr>
                          <m:t>𝐴</m:t>
                        </m:r>
                      </m:e>
                      <m:sub>
                        <m:r>
                          <a:rPr lang="en-US" sz="2400" i="1">
                            <a:latin typeface="Cambria Math"/>
                          </a:rPr>
                          <m:t>𝑦</m:t>
                        </m:r>
                      </m:sub>
                    </m:sSub>
                    <m:sSub>
                      <m:sSubPr>
                        <m:ctrlPr>
                          <a:rPr lang="en-US" sz="2400" i="1">
                            <a:latin typeface="Cambria Math"/>
                          </a:rPr>
                        </m:ctrlPr>
                      </m:sSubPr>
                      <m:e>
                        <m:r>
                          <a:rPr lang="en-US" sz="2400" i="1">
                            <a:latin typeface="Cambria Math"/>
                          </a:rPr>
                          <m:t>𝐵</m:t>
                        </m:r>
                      </m:e>
                      <m:sub>
                        <m:r>
                          <a:rPr lang="en-US" sz="2400" i="1">
                            <a:latin typeface="Cambria Math"/>
                          </a:rPr>
                          <m:t>𝑦</m:t>
                        </m:r>
                      </m:sub>
                    </m:sSub>
                  </m:oMath>
                </a14:m>
                <a:r>
                  <a:rPr lang="en-US" sz="2400" dirty="0" smtClean="0"/>
                  <a:t>+0+0+0+</a:t>
                </a:r>
                <a14:m>
                  <m:oMath xmlns:m="http://schemas.openxmlformats.org/officeDocument/2006/math">
                    <m:sSub>
                      <m:sSubPr>
                        <m:ctrlPr>
                          <a:rPr lang="en-US" sz="2400" i="1">
                            <a:latin typeface="Cambria Math"/>
                          </a:rPr>
                        </m:ctrlPr>
                      </m:sSubPr>
                      <m:e>
                        <m:r>
                          <a:rPr lang="en-US" sz="2400" i="1">
                            <a:latin typeface="Cambria Math"/>
                          </a:rPr>
                          <m:t>𝐴</m:t>
                        </m:r>
                      </m:e>
                      <m:sub>
                        <m:r>
                          <a:rPr lang="en-US" sz="2400" i="1">
                            <a:latin typeface="Cambria Math"/>
                          </a:rPr>
                          <m:t>𝑧</m:t>
                        </m:r>
                      </m:sub>
                    </m:sSub>
                    <m:sSub>
                      <m:sSubPr>
                        <m:ctrlPr>
                          <a:rPr lang="en-US" sz="2400" i="1">
                            <a:latin typeface="Cambria Math"/>
                          </a:rPr>
                        </m:ctrlPr>
                      </m:sSubPr>
                      <m:e>
                        <m:r>
                          <a:rPr lang="en-US" sz="2400" i="1">
                            <a:latin typeface="Cambria Math"/>
                          </a:rPr>
                          <m:t>𝐵</m:t>
                        </m:r>
                      </m:e>
                      <m:sub>
                        <m:r>
                          <a:rPr lang="en-US" sz="2400" i="1">
                            <a:latin typeface="Cambria Math"/>
                          </a:rPr>
                          <m:t>𝑧</m:t>
                        </m:r>
                      </m:sub>
                    </m:sSub>
                  </m:oMath>
                </a14:m>
                <a:r>
                  <a:rPr lang="en-US" sz="2400" dirty="0" smtClean="0"/>
                  <a:t/>
                </a:r>
                <a:br>
                  <a:rPr lang="en-US" sz="2400" dirty="0" smtClean="0"/>
                </a:br>
                <a14:m>
                  <m:oMath xmlns:m="http://schemas.openxmlformats.org/officeDocument/2006/math">
                    <m:acc>
                      <m:accPr>
                        <m:chr m:val="⃗"/>
                        <m:ctrlPr>
                          <a:rPr lang="en-US" sz="2400" i="1">
                            <a:latin typeface="Cambria Math"/>
                          </a:rPr>
                        </m:ctrlPr>
                      </m:accPr>
                      <m:e>
                        <m:r>
                          <a:rPr lang="en-US" sz="2400" i="1">
                            <a:latin typeface="Cambria Math"/>
                          </a:rPr>
                          <m:t>𝐴</m:t>
                        </m:r>
                      </m:e>
                    </m:acc>
                    <m:r>
                      <a:rPr lang="en-US" sz="2400" i="1">
                        <a:latin typeface="Cambria Math"/>
                      </a:rPr>
                      <m:t>.</m:t>
                    </m:r>
                    <m:acc>
                      <m:accPr>
                        <m:chr m:val="⃗"/>
                        <m:ctrlPr>
                          <a:rPr lang="en-US" sz="2400" i="1">
                            <a:latin typeface="Cambria Math"/>
                          </a:rPr>
                        </m:ctrlPr>
                      </m:accPr>
                      <m:e>
                        <m:r>
                          <a:rPr lang="en-US" sz="2400" i="1">
                            <a:latin typeface="Cambria Math"/>
                          </a:rPr>
                          <m:t>𝐵</m:t>
                        </m:r>
                      </m:e>
                    </m:acc>
                  </m:oMath>
                </a14:m>
                <a:r>
                  <a:rPr lang="en-US" sz="2400" dirty="0"/>
                  <a:t>=</a:t>
                </a:r>
                <a14:m>
                  <m:oMath xmlns:m="http://schemas.openxmlformats.org/officeDocument/2006/math">
                    <m:sSub>
                      <m:sSubPr>
                        <m:ctrlPr>
                          <a:rPr lang="en-US" sz="2400" i="1">
                            <a:latin typeface="Cambria Math"/>
                          </a:rPr>
                        </m:ctrlPr>
                      </m:sSubPr>
                      <m:e>
                        <m:r>
                          <a:rPr lang="en-US" sz="2400" i="1">
                            <a:latin typeface="Cambria Math"/>
                          </a:rPr>
                          <m:t>𝐴</m:t>
                        </m:r>
                      </m:e>
                      <m:sub>
                        <m:r>
                          <a:rPr lang="en-US" sz="2400" i="1">
                            <a:latin typeface="Cambria Math"/>
                          </a:rPr>
                          <m:t>𝑥</m:t>
                        </m:r>
                      </m:sub>
                    </m:sSub>
                    <m:sSub>
                      <m:sSubPr>
                        <m:ctrlPr>
                          <a:rPr lang="en-US" sz="2400" i="1">
                            <a:latin typeface="Cambria Math"/>
                          </a:rPr>
                        </m:ctrlPr>
                      </m:sSubPr>
                      <m:e>
                        <m:r>
                          <a:rPr lang="en-US" sz="2400" i="1">
                            <a:latin typeface="Cambria Math"/>
                          </a:rPr>
                          <m:t>𝐵</m:t>
                        </m:r>
                      </m:e>
                      <m:sub>
                        <m:r>
                          <a:rPr lang="en-US" sz="2400" i="1">
                            <a:latin typeface="Cambria Math"/>
                          </a:rPr>
                          <m:t>𝑥</m:t>
                        </m:r>
                      </m:sub>
                    </m:sSub>
                  </m:oMath>
                </a14:m>
                <a:r>
                  <a:rPr lang="en-US" sz="2400" dirty="0"/>
                  <a:t>+</a:t>
                </a:r>
                <a14:m>
                  <m:oMath xmlns:m="http://schemas.openxmlformats.org/officeDocument/2006/math">
                    <m:sSub>
                      <m:sSubPr>
                        <m:ctrlPr>
                          <a:rPr lang="en-US" sz="2400" i="1">
                            <a:latin typeface="Cambria Math"/>
                          </a:rPr>
                        </m:ctrlPr>
                      </m:sSubPr>
                      <m:e>
                        <m:r>
                          <a:rPr lang="en-US" sz="2400" i="1">
                            <a:latin typeface="Cambria Math"/>
                          </a:rPr>
                          <m:t>𝐴</m:t>
                        </m:r>
                      </m:e>
                      <m:sub>
                        <m:r>
                          <a:rPr lang="en-US" sz="2400" i="1">
                            <a:latin typeface="Cambria Math"/>
                          </a:rPr>
                          <m:t>𝑦</m:t>
                        </m:r>
                      </m:sub>
                    </m:sSub>
                    <m:sSub>
                      <m:sSubPr>
                        <m:ctrlPr>
                          <a:rPr lang="en-US" sz="2400" i="1">
                            <a:latin typeface="Cambria Math"/>
                          </a:rPr>
                        </m:ctrlPr>
                      </m:sSubPr>
                      <m:e>
                        <m:r>
                          <a:rPr lang="en-US" sz="2400" i="1">
                            <a:latin typeface="Cambria Math"/>
                          </a:rPr>
                          <m:t>𝐵</m:t>
                        </m:r>
                      </m:e>
                      <m:sub>
                        <m:r>
                          <a:rPr lang="en-US" sz="2400" i="1">
                            <a:latin typeface="Cambria Math"/>
                          </a:rPr>
                          <m:t>𝑦</m:t>
                        </m:r>
                      </m:sub>
                    </m:sSub>
                  </m:oMath>
                </a14:m>
                <a:r>
                  <a:rPr lang="en-US" sz="2400" dirty="0"/>
                  <a:t>+</a:t>
                </a:r>
                <a14:m>
                  <m:oMath xmlns:m="http://schemas.openxmlformats.org/officeDocument/2006/math">
                    <m:sSub>
                      <m:sSubPr>
                        <m:ctrlPr>
                          <a:rPr lang="en-US" sz="2400" i="1">
                            <a:latin typeface="Cambria Math"/>
                          </a:rPr>
                        </m:ctrlPr>
                      </m:sSubPr>
                      <m:e>
                        <m:r>
                          <a:rPr lang="en-US" sz="2400" i="1">
                            <a:latin typeface="Cambria Math"/>
                          </a:rPr>
                          <m:t>𝐴</m:t>
                        </m:r>
                      </m:e>
                      <m:sub>
                        <m:r>
                          <a:rPr lang="en-US" sz="2400" i="1">
                            <a:latin typeface="Cambria Math"/>
                          </a:rPr>
                          <m:t>𝑧</m:t>
                        </m:r>
                      </m:sub>
                    </m:sSub>
                    <m:sSub>
                      <m:sSubPr>
                        <m:ctrlPr>
                          <a:rPr lang="en-US" sz="2400" i="1">
                            <a:latin typeface="Cambria Math"/>
                          </a:rPr>
                        </m:ctrlPr>
                      </m:sSubPr>
                      <m:e>
                        <m:r>
                          <a:rPr lang="en-US" sz="2400" i="1">
                            <a:latin typeface="Cambria Math"/>
                          </a:rPr>
                          <m:t>𝐵</m:t>
                        </m:r>
                      </m:e>
                      <m:sub>
                        <m:r>
                          <a:rPr lang="en-US" sz="2400" i="1">
                            <a:latin typeface="Cambria Math"/>
                          </a:rPr>
                          <m:t>𝑧</m:t>
                        </m:r>
                      </m:sub>
                    </m:sSub>
                  </m:oMath>
                </a14:m>
                <a:endParaRPr lang="en-US" sz="2400" dirty="0"/>
              </a:p>
            </p:txBody>
          </p:sp>
        </mc:Choice>
        <mc:Fallback xmlns="">
          <p:sp>
            <p:nvSpPr>
              <p:cNvPr id="2" name="Title 1"/>
              <p:cNvSpPr>
                <a:spLocks noGrp="1" noRot="1" noChangeAspect="1" noMove="1" noResize="1" noEditPoints="1" noAdjustHandles="1" noChangeArrowheads="1" noChangeShapeType="1" noTextEdit="1"/>
              </p:cNvSpPr>
              <p:nvPr>
                <p:ph type="ctrTitle"/>
              </p:nvPr>
            </p:nvSpPr>
            <p:spPr>
              <a:xfrm>
                <a:off x="304800" y="228600"/>
                <a:ext cx="8534400" cy="5715000"/>
              </a:xfrm>
              <a:blipFill rotWithShape="1">
                <a:blip r:embed="rId2"/>
                <a:stretch>
                  <a:fillRect l="-1071" r="-357"/>
                </a:stretch>
              </a:blipFill>
            </p:spPr>
            <p:txBody>
              <a:bodyPr/>
              <a:lstStyle/>
              <a:p>
                <a:r>
                  <a:rPr lang="en-US">
                    <a:noFill/>
                  </a:rPr>
                  <a:t> </a:t>
                </a:r>
              </a:p>
            </p:txBody>
          </p:sp>
        </mc:Fallback>
      </mc:AlternateContent>
    </p:spTree>
    <p:extLst>
      <p:ext uri="{BB962C8B-B14F-4D97-AF65-F5344CB8AC3E}">
        <p14:creationId xmlns:p14="http://schemas.microsoft.com/office/powerpoint/2010/main" val="8433589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ctrTitle"/>
              </p:nvPr>
            </p:nvSpPr>
            <p:spPr>
              <a:xfrm>
                <a:off x="685800" y="762000"/>
                <a:ext cx="7772400" cy="5715000"/>
              </a:xfrm>
            </p:spPr>
            <p:txBody>
              <a:bodyPr/>
              <a:lstStyle/>
              <a:p>
                <a:pPr>
                  <a:lnSpc>
                    <a:spcPct val="150000"/>
                  </a:lnSpc>
                </a:pPr>
                <a:r>
                  <a:rPr lang="en-US" sz="2800" u="sng" dirty="0" smtClean="0"/>
                  <a:t>ভেক্টর </a:t>
                </a:r>
                <a:r>
                  <a:rPr lang="en-US" sz="2800" u="sng" dirty="0" err="1"/>
                  <a:t>বা</a:t>
                </a:r>
                <a:r>
                  <a:rPr lang="en-US" sz="2800" u="sng" dirty="0"/>
                  <a:t> </a:t>
                </a:r>
                <a:r>
                  <a:rPr lang="en-US" sz="2800" u="sng" dirty="0" err="1" smtClean="0"/>
                  <a:t>ক্রস</a:t>
                </a:r>
                <a:r>
                  <a:rPr lang="en-US" sz="2800" u="sng" dirty="0" smtClean="0"/>
                  <a:t> </a:t>
                </a:r>
                <a:r>
                  <a:rPr lang="en-US" sz="2800" u="sng" dirty="0" err="1"/>
                  <a:t>গুণনঃ</a:t>
                </a:r>
                <a:r>
                  <a:rPr lang="en-US" sz="2800" u="sng" dirty="0"/>
                  <a:t> </a:t>
                </a:r>
                <a:r>
                  <a:rPr lang="en-US" sz="2400" dirty="0" err="1"/>
                  <a:t>দুটি</a:t>
                </a:r>
                <a:r>
                  <a:rPr lang="en-US" sz="2400" dirty="0"/>
                  <a:t> </a:t>
                </a:r>
                <a:r>
                  <a:rPr lang="en-US" sz="2400" dirty="0" err="1"/>
                  <a:t>ভেক্টর</a:t>
                </a:r>
                <a:r>
                  <a:rPr lang="en-US" sz="2400" dirty="0"/>
                  <a:t> </a:t>
                </a:r>
                <a:r>
                  <a:rPr lang="en-US" sz="2400" dirty="0" err="1"/>
                  <a:t>রাশিকে</a:t>
                </a:r>
                <a:r>
                  <a:rPr lang="en-US" sz="2400" dirty="0"/>
                  <a:t> </a:t>
                </a:r>
                <a:r>
                  <a:rPr lang="en-US" sz="2400" dirty="0" err="1"/>
                  <a:t>গুণ</a:t>
                </a:r>
                <a:r>
                  <a:rPr lang="en-US" sz="2400" dirty="0"/>
                  <a:t> </a:t>
                </a:r>
                <a:r>
                  <a:rPr lang="en-US" sz="2400" dirty="0" err="1"/>
                  <a:t>করলে</a:t>
                </a:r>
                <a:r>
                  <a:rPr lang="en-US" sz="2400" dirty="0"/>
                  <a:t> </a:t>
                </a:r>
                <a:r>
                  <a:rPr lang="en-US" sz="2400" dirty="0" err="1"/>
                  <a:t>যদি</a:t>
                </a:r>
                <a:r>
                  <a:rPr lang="en-US" sz="2400" dirty="0"/>
                  <a:t> </a:t>
                </a:r>
                <a:r>
                  <a:rPr lang="en-US" sz="2400" dirty="0" err="1"/>
                  <a:t>একটি</a:t>
                </a:r>
                <a:r>
                  <a:rPr lang="en-US" sz="2400" dirty="0"/>
                  <a:t>  </a:t>
                </a:r>
                <a:r>
                  <a:rPr lang="en-US" sz="2400" dirty="0" err="1" smtClean="0"/>
                  <a:t>ভেক্টর</a:t>
                </a:r>
                <a:r>
                  <a:rPr lang="en-US" sz="2400" dirty="0" smtClean="0"/>
                  <a:t> </a:t>
                </a:r>
                <a:r>
                  <a:rPr lang="en-US" sz="2400" dirty="0" err="1" smtClean="0"/>
                  <a:t>রাশি</a:t>
                </a:r>
                <a:r>
                  <a:rPr lang="en-US" sz="2400" dirty="0" smtClean="0"/>
                  <a:t> </a:t>
                </a:r>
                <a:r>
                  <a:rPr lang="en-US" sz="2400" dirty="0" err="1"/>
                  <a:t>পাওয়া</a:t>
                </a:r>
                <a:r>
                  <a:rPr lang="en-US" sz="2400" dirty="0"/>
                  <a:t> </a:t>
                </a:r>
                <a:r>
                  <a:rPr lang="en-US" sz="2400" dirty="0" err="1"/>
                  <a:t>যায়</a:t>
                </a:r>
                <a:r>
                  <a:rPr lang="en-US" sz="2400" dirty="0"/>
                  <a:t> </a:t>
                </a:r>
                <a:r>
                  <a:rPr lang="en-US" sz="2400" dirty="0" err="1"/>
                  <a:t>তবে</a:t>
                </a:r>
                <a:r>
                  <a:rPr lang="en-US" sz="2400" dirty="0"/>
                  <a:t> </a:t>
                </a:r>
                <a:r>
                  <a:rPr lang="en-US" sz="2400" dirty="0" err="1"/>
                  <a:t>তাকে</a:t>
                </a:r>
                <a:r>
                  <a:rPr lang="en-US" sz="2400" dirty="0"/>
                  <a:t> </a:t>
                </a:r>
                <a:r>
                  <a:rPr lang="en-US" sz="2400" dirty="0" err="1" smtClean="0"/>
                  <a:t>ভেক্টর</a:t>
                </a:r>
                <a:r>
                  <a:rPr lang="en-US" sz="2400" dirty="0" smtClean="0"/>
                  <a:t> </a:t>
                </a:r>
                <a:r>
                  <a:rPr lang="en-US" sz="2400" dirty="0" err="1"/>
                  <a:t>গুণন</a:t>
                </a:r>
                <a:r>
                  <a:rPr lang="en-US" sz="2400" dirty="0"/>
                  <a:t> </a:t>
                </a:r>
                <a:r>
                  <a:rPr lang="en-US" sz="2400" dirty="0" err="1"/>
                  <a:t>বলে</a:t>
                </a:r>
                <a:r>
                  <a:rPr lang="en-US" sz="2400" dirty="0" err="1" smtClean="0"/>
                  <a:t>।ভেক্টর</a:t>
                </a:r>
                <a:r>
                  <a:rPr lang="en-US" sz="2400" dirty="0" smtClean="0"/>
                  <a:t> </a:t>
                </a:r>
                <a:r>
                  <a:rPr lang="en-US" sz="2400" dirty="0" err="1"/>
                  <a:t>গুণনের</a:t>
                </a:r>
                <a:r>
                  <a:rPr lang="en-US" sz="2400" dirty="0"/>
                  <a:t> </a:t>
                </a:r>
                <a:r>
                  <a:rPr lang="en-US" sz="2400" dirty="0" err="1"/>
                  <a:t>মান</a:t>
                </a:r>
                <a:r>
                  <a:rPr lang="en-US" sz="2400" dirty="0"/>
                  <a:t> </a:t>
                </a:r>
                <a:r>
                  <a:rPr lang="en-US" sz="2400" dirty="0" err="1"/>
                  <a:t>ভেক্টর</a:t>
                </a:r>
                <a:r>
                  <a:rPr lang="en-US" sz="2400" dirty="0"/>
                  <a:t> </a:t>
                </a:r>
                <a:r>
                  <a:rPr lang="en-US" sz="2400" dirty="0" err="1"/>
                  <a:t>রাশি</a:t>
                </a:r>
                <a:r>
                  <a:rPr lang="en-US" sz="2400" dirty="0"/>
                  <a:t> </a:t>
                </a:r>
                <a:r>
                  <a:rPr lang="en-US" sz="2400" dirty="0" err="1"/>
                  <a:t>দুটির</a:t>
                </a:r>
                <a:r>
                  <a:rPr lang="en-US" sz="2400" dirty="0"/>
                  <a:t> </a:t>
                </a:r>
                <a:r>
                  <a:rPr lang="en-US" sz="2400" dirty="0" err="1"/>
                  <a:t>মান</a:t>
                </a:r>
                <a:r>
                  <a:rPr lang="en-US" sz="2400" dirty="0"/>
                  <a:t> </a:t>
                </a:r>
                <a:r>
                  <a:rPr lang="en-US" sz="2400" dirty="0" err="1"/>
                  <a:t>এবং</a:t>
                </a:r>
                <a:r>
                  <a:rPr lang="en-US" sz="2400" dirty="0"/>
                  <a:t> </a:t>
                </a:r>
                <a:r>
                  <a:rPr lang="en-US" sz="2400" dirty="0" err="1"/>
                  <a:t>তাদের</a:t>
                </a:r>
                <a:r>
                  <a:rPr lang="en-US" sz="2400" dirty="0"/>
                  <a:t> </a:t>
                </a:r>
                <a:r>
                  <a:rPr lang="en-US" sz="2400" dirty="0" err="1"/>
                  <a:t>মধ্যবর্তী</a:t>
                </a:r>
                <a:r>
                  <a:rPr lang="en-US" sz="2400" dirty="0"/>
                  <a:t> </a:t>
                </a:r>
                <a:r>
                  <a:rPr lang="en-US" sz="2400" dirty="0" err="1"/>
                  <a:t>কোনের</a:t>
                </a:r>
                <a:r>
                  <a:rPr lang="en-US" sz="2400" dirty="0"/>
                  <a:t> </a:t>
                </a:r>
                <a:r>
                  <a:rPr lang="en-US" sz="2400" dirty="0" err="1" smtClean="0"/>
                  <a:t>সাইনের</a:t>
                </a:r>
                <a:r>
                  <a:rPr lang="en-US" sz="2400" dirty="0" smtClean="0"/>
                  <a:t> </a:t>
                </a:r>
                <a:r>
                  <a:rPr lang="en-US" sz="2400" dirty="0" err="1"/>
                  <a:t>গুণফলের</a:t>
                </a:r>
                <a:r>
                  <a:rPr lang="en-US" sz="2400" dirty="0"/>
                  <a:t> </a:t>
                </a:r>
                <a:r>
                  <a:rPr lang="en-US" sz="2400" dirty="0" err="1" smtClean="0"/>
                  <a:t>সমান।ভেক্টর</a:t>
                </a:r>
                <a:r>
                  <a:rPr lang="en-US" sz="2400" dirty="0" smtClean="0"/>
                  <a:t> </a:t>
                </a:r>
                <a:r>
                  <a:rPr lang="en-US" sz="2400" dirty="0" err="1" smtClean="0"/>
                  <a:t>গুণফলের</a:t>
                </a:r>
                <a:r>
                  <a:rPr lang="en-US" sz="2400" dirty="0" smtClean="0"/>
                  <a:t> </a:t>
                </a:r>
                <a:r>
                  <a:rPr lang="en-US" sz="2400" dirty="0" err="1" smtClean="0"/>
                  <a:t>দিক</a:t>
                </a:r>
                <a:r>
                  <a:rPr lang="en-US" sz="2400" dirty="0" smtClean="0"/>
                  <a:t> </a:t>
                </a:r>
                <a:r>
                  <a:rPr lang="en-US" sz="2400" dirty="0" err="1" smtClean="0"/>
                  <a:t>রাশি</a:t>
                </a:r>
                <a:r>
                  <a:rPr lang="en-US" sz="2400" dirty="0" smtClean="0"/>
                  <a:t> </a:t>
                </a:r>
                <a:r>
                  <a:rPr lang="en-US" sz="2400" dirty="0" err="1" smtClean="0"/>
                  <a:t>দুটি</a:t>
                </a:r>
                <a:r>
                  <a:rPr lang="en-US" sz="2400" dirty="0" smtClean="0"/>
                  <a:t> </a:t>
                </a:r>
                <a:r>
                  <a:rPr lang="en-US" sz="2400" dirty="0" err="1" smtClean="0"/>
                  <a:t>যে</a:t>
                </a:r>
                <a:r>
                  <a:rPr lang="en-US" sz="2400" dirty="0" smtClean="0"/>
                  <a:t> </a:t>
                </a:r>
                <a:r>
                  <a:rPr lang="en-US" sz="2400" dirty="0" err="1" smtClean="0"/>
                  <a:t>তলে</a:t>
                </a:r>
                <a:r>
                  <a:rPr lang="en-US" sz="2400" dirty="0" smtClean="0"/>
                  <a:t> </a:t>
                </a:r>
                <a:r>
                  <a:rPr lang="en-US" sz="2400" dirty="0" err="1" smtClean="0"/>
                  <a:t>অবস্থিত</a:t>
                </a:r>
                <a:r>
                  <a:rPr lang="en-US" sz="2400" dirty="0" smtClean="0"/>
                  <a:t> </a:t>
                </a:r>
                <a:r>
                  <a:rPr lang="en-US" sz="2400" dirty="0" err="1" smtClean="0"/>
                  <a:t>সেই</a:t>
                </a:r>
                <a:r>
                  <a:rPr lang="en-US" sz="2400" dirty="0" smtClean="0"/>
                  <a:t> </a:t>
                </a:r>
                <a:r>
                  <a:rPr lang="en-US" sz="2400" dirty="0" err="1" smtClean="0"/>
                  <a:t>তলে</a:t>
                </a:r>
                <a:r>
                  <a:rPr lang="en-US" sz="2400" dirty="0" smtClean="0"/>
                  <a:t> </a:t>
                </a:r>
                <a:r>
                  <a:rPr lang="en-US" sz="2400" dirty="0" err="1" smtClean="0"/>
                  <a:t>একটি</a:t>
                </a:r>
                <a:r>
                  <a:rPr lang="en-US" sz="2400" dirty="0" smtClean="0"/>
                  <a:t> </a:t>
                </a:r>
                <a:r>
                  <a:rPr lang="en-US" sz="2400" dirty="0" err="1" smtClean="0"/>
                  <a:t>ডানহাতি</a:t>
                </a:r>
                <a:r>
                  <a:rPr lang="en-US" sz="2400" dirty="0" smtClean="0"/>
                  <a:t> </a:t>
                </a:r>
                <a:r>
                  <a:rPr lang="en-US" sz="2400" dirty="0" err="1" smtClean="0"/>
                  <a:t>স্কু</a:t>
                </a:r>
                <a:r>
                  <a:rPr lang="en-US" sz="2400" dirty="0" smtClean="0"/>
                  <a:t> </a:t>
                </a:r>
                <a:r>
                  <a:rPr lang="en-US" sz="2400" dirty="0" err="1" smtClean="0"/>
                  <a:t>ভেক্টর</a:t>
                </a:r>
                <a:r>
                  <a:rPr lang="en-US" sz="2400" dirty="0" smtClean="0"/>
                  <a:t> </a:t>
                </a:r>
                <a:r>
                  <a:rPr lang="en-US" sz="2400" dirty="0" err="1" smtClean="0"/>
                  <a:t>দুটির</a:t>
                </a:r>
                <a:r>
                  <a:rPr lang="en-US" sz="2400" dirty="0" smtClean="0"/>
                  <a:t> </a:t>
                </a:r>
                <a:r>
                  <a:rPr lang="en-US" sz="2400" dirty="0" err="1" smtClean="0"/>
                  <a:t>ক্রিয়া</a:t>
                </a:r>
                <a:r>
                  <a:rPr lang="en-US" sz="2400" dirty="0" smtClean="0"/>
                  <a:t> </a:t>
                </a:r>
                <a:r>
                  <a:rPr lang="en-US" sz="2400" dirty="0" err="1" smtClean="0"/>
                  <a:t>বিন্দুতে</a:t>
                </a:r>
                <a:r>
                  <a:rPr lang="en-US" sz="2400" dirty="0" smtClean="0"/>
                  <a:t> </a:t>
                </a:r>
                <a:r>
                  <a:rPr lang="en-US" sz="2400" dirty="0" err="1" smtClean="0"/>
                  <a:t>স্থাপন</a:t>
                </a:r>
                <a:r>
                  <a:rPr lang="en-US" sz="2400" dirty="0" smtClean="0"/>
                  <a:t> </a:t>
                </a:r>
                <a:r>
                  <a:rPr lang="en-US" sz="2400" dirty="0" err="1" smtClean="0"/>
                  <a:t>করে</a:t>
                </a:r>
                <a:r>
                  <a:rPr lang="en-US" sz="2400" dirty="0" smtClean="0"/>
                  <a:t> </a:t>
                </a:r>
                <a:r>
                  <a:rPr lang="en-US" sz="2400" dirty="0" err="1" smtClean="0"/>
                  <a:t>নুন্যতম</a:t>
                </a:r>
                <a:r>
                  <a:rPr lang="en-US" sz="2400" dirty="0" smtClean="0"/>
                  <a:t> </a:t>
                </a:r>
                <a:r>
                  <a:rPr lang="en-US" sz="2400" dirty="0" err="1" smtClean="0"/>
                  <a:t>কোনে</a:t>
                </a:r>
                <a:r>
                  <a:rPr lang="en-US" sz="2400" dirty="0" smtClean="0"/>
                  <a:t> </a:t>
                </a:r>
                <a:r>
                  <a:rPr lang="en-US" sz="2400" dirty="0" err="1" smtClean="0"/>
                  <a:t>ঘুরালে</a:t>
                </a:r>
                <a:r>
                  <a:rPr lang="en-US" sz="2400" dirty="0" smtClean="0"/>
                  <a:t> </a:t>
                </a:r>
                <a:r>
                  <a:rPr lang="en-US" sz="2400" dirty="0" err="1" smtClean="0"/>
                  <a:t>স্কু</a:t>
                </a:r>
                <a:r>
                  <a:rPr lang="en-US" sz="2400" dirty="0" smtClean="0"/>
                  <a:t> </a:t>
                </a:r>
                <a:r>
                  <a:rPr lang="en-US" sz="2400" dirty="0" err="1" smtClean="0"/>
                  <a:t>যে</a:t>
                </a:r>
                <a:r>
                  <a:rPr lang="en-US" sz="2400" dirty="0" smtClean="0"/>
                  <a:t> </a:t>
                </a:r>
                <a:r>
                  <a:rPr lang="en-US" sz="2400" dirty="0" err="1" smtClean="0"/>
                  <a:t>দিকে</a:t>
                </a:r>
                <a:r>
                  <a:rPr lang="en-US" sz="2400" dirty="0" smtClean="0"/>
                  <a:t> </a:t>
                </a:r>
                <a:r>
                  <a:rPr lang="en-US" sz="2400" dirty="0" err="1" smtClean="0"/>
                  <a:t>অগ্রগামী</a:t>
                </a:r>
                <a:r>
                  <a:rPr lang="en-US" sz="2400" dirty="0" smtClean="0"/>
                  <a:t> </a:t>
                </a:r>
                <a:r>
                  <a:rPr lang="en-US" sz="2400" dirty="0" err="1" smtClean="0"/>
                  <a:t>হয়</a:t>
                </a:r>
                <a:r>
                  <a:rPr lang="en-US" sz="2400" dirty="0" smtClean="0"/>
                  <a:t> </a:t>
                </a:r>
                <a:r>
                  <a:rPr lang="en-US" sz="2400" dirty="0" err="1" smtClean="0"/>
                  <a:t>সেই</a:t>
                </a:r>
                <a:r>
                  <a:rPr lang="en-US" sz="2400" dirty="0" smtClean="0"/>
                  <a:t> </a:t>
                </a:r>
                <a:r>
                  <a:rPr lang="en-US" sz="2400" dirty="0" err="1" smtClean="0"/>
                  <a:t>দিকে</a:t>
                </a:r>
                <a:r>
                  <a:rPr lang="en-US" sz="2400" dirty="0" smtClean="0"/>
                  <a:t>।</a:t>
                </a:r>
                <a:r>
                  <a:rPr lang="en-US" sz="2400" dirty="0"/>
                  <a:t/>
                </a:r>
                <a:br>
                  <a:rPr lang="en-US" sz="2400" dirty="0"/>
                </a:br>
                <a:r>
                  <a:rPr lang="en-US" sz="2400" dirty="0" err="1"/>
                  <a:t>ব্যাখ্যাঃ</a:t>
                </a:r>
                <a:r>
                  <a:rPr lang="en-US" sz="2400" dirty="0"/>
                  <a:t> </a:t>
                </a:r>
                <a:r>
                  <a:rPr lang="en-US" sz="2400" dirty="0" err="1"/>
                  <a:t>যদি</a:t>
                </a:r>
                <a:r>
                  <a:rPr lang="en-US" sz="2400" dirty="0"/>
                  <a:t> </a:t>
                </a:r>
                <a:r>
                  <a:rPr lang="en-US" sz="2400" dirty="0" smtClean="0"/>
                  <a:t> </a:t>
                </a:r>
                <a14:m>
                  <m:oMath xmlns:m="http://schemas.openxmlformats.org/officeDocument/2006/math">
                    <m:acc>
                      <m:accPr>
                        <m:chr m:val="⃗"/>
                        <m:ctrlPr>
                          <a:rPr lang="en-US" sz="2400" i="1" dirty="0" smtClean="0">
                            <a:latin typeface="Cambria Math"/>
                          </a:rPr>
                        </m:ctrlPr>
                      </m:accPr>
                      <m:e>
                        <m:r>
                          <a:rPr lang="en-US" sz="2400" b="0" i="1" dirty="0" smtClean="0">
                            <a:latin typeface="Cambria Math"/>
                          </a:rPr>
                          <m:t>𝐴</m:t>
                        </m:r>
                      </m:e>
                    </m:acc>
                  </m:oMath>
                </a14:m>
                <a:r>
                  <a:rPr lang="en-US" sz="2400" dirty="0" smtClean="0"/>
                  <a:t> </a:t>
                </a:r>
                <a:r>
                  <a:rPr lang="en-US" sz="2400" dirty="0"/>
                  <a:t>ও </a:t>
                </a:r>
                <a14:m>
                  <m:oMath xmlns:m="http://schemas.openxmlformats.org/officeDocument/2006/math">
                    <m:acc>
                      <m:accPr>
                        <m:chr m:val="⃗"/>
                        <m:ctrlPr>
                          <a:rPr lang="en-US" sz="2400" i="1" smtClean="0">
                            <a:latin typeface="Cambria Math"/>
                          </a:rPr>
                        </m:ctrlPr>
                      </m:accPr>
                      <m:e>
                        <m:r>
                          <a:rPr lang="en-US" sz="2400" b="0" i="1" smtClean="0">
                            <a:latin typeface="Cambria Math"/>
                          </a:rPr>
                          <m:t>𝐵</m:t>
                        </m:r>
                      </m:e>
                    </m:acc>
                    <m:r>
                      <a:rPr lang="en-US" sz="2400" b="0" i="0" smtClean="0">
                        <a:latin typeface="Cambria Math"/>
                      </a:rPr>
                      <m:t> </m:t>
                    </m:r>
                  </m:oMath>
                </a14:m>
                <a:r>
                  <a:rPr lang="en-US" sz="2400" dirty="0" err="1" smtClean="0"/>
                  <a:t>দুটি</a:t>
                </a:r>
                <a:r>
                  <a:rPr lang="en-US" sz="2400" dirty="0" smtClean="0"/>
                  <a:t> </a:t>
                </a:r>
                <a:r>
                  <a:rPr lang="en-US" sz="2400" dirty="0" err="1" smtClean="0"/>
                  <a:t>ভেক্টর</a:t>
                </a:r>
                <a:r>
                  <a:rPr lang="en-US" sz="2400" dirty="0" smtClean="0"/>
                  <a:t> </a:t>
                </a:r>
                <a:r>
                  <a:rPr lang="en-US" sz="2400" dirty="0" err="1"/>
                  <a:t>রাশি</a:t>
                </a:r>
                <a:r>
                  <a:rPr lang="en-US" sz="2400" dirty="0"/>
                  <a:t>  </a:t>
                </a:r>
                <a:r>
                  <a:rPr lang="en-US" sz="2400" dirty="0" err="1"/>
                  <a:t>এবং</a:t>
                </a:r>
                <a:r>
                  <a:rPr lang="en-US" sz="2400" dirty="0"/>
                  <a:t> </a:t>
                </a:r>
                <a:r>
                  <a:rPr lang="en-US" sz="2400" dirty="0" err="1"/>
                  <a:t>রাশি</a:t>
                </a:r>
                <a:r>
                  <a:rPr lang="en-US" sz="2400" dirty="0"/>
                  <a:t> </a:t>
                </a:r>
                <a:r>
                  <a:rPr lang="en-US" sz="2400" dirty="0" err="1"/>
                  <a:t>দুটির</a:t>
                </a:r>
                <a:r>
                  <a:rPr lang="en-US" sz="2400" dirty="0"/>
                  <a:t> </a:t>
                </a:r>
                <a:r>
                  <a:rPr lang="en-US" sz="2400" dirty="0" err="1"/>
                  <a:t>মধ্যবর্তী</a:t>
                </a:r>
                <a:r>
                  <a:rPr lang="en-US" sz="2400" dirty="0"/>
                  <a:t> </a:t>
                </a:r>
                <a:r>
                  <a:rPr lang="en-US" sz="2400" dirty="0" err="1"/>
                  <a:t>কোন</a:t>
                </a:r>
                <a:r>
                  <a:rPr lang="en-US" sz="2400" dirty="0"/>
                  <a:t> </a:t>
                </a:r>
                <a14:m>
                  <m:oMath xmlns:m="http://schemas.openxmlformats.org/officeDocument/2006/math">
                    <m:r>
                      <a:rPr lang="en-US" sz="2400" i="1">
                        <a:latin typeface="Cambria Math"/>
                        <a:ea typeface="Cambria Math"/>
                      </a:rPr>
                      <m:t>𝜃</m:t>
                    </m:r>
                  </m:oMath>
                </a14:m>
                <a:r>
                  <a:rPr lang="en-US" sz="2400" dirty="0"/>
                  <a:t> </a:t>
                </a:r>
                <a:r>
                  <a:rPr lang="en-US" sz="2400" dirty="0" err="1"/>
                  <a:t>হয়</a:t>
                </a:r>
                <a:r>
                  <a:rPr lang="en-US" sz="2400" dirty="0"/>
                  <a:t> </a:t>
                </a:r>
                <a:r>
                  <a:rPr lang="en-US" sz="2400" dirty="0" err="1"/>
                  <a:t>তবে</a:t>
                </a:r>
                <a:r>
                  <a:rPr lang="en-US" sz="2400" dirty="0"/>
                  <a:t/>
                </a:r>
                <a:br>
                  <a:rPr lang="en-US" sz="2400" dirty="0"/>
                </a:br>
                <a14:m>
                  <m:oMath xmlns:m="http://schemas.openxmlformats.org/officeDocument/2006/math">
                    <m:acc>
                      <m:accPr>
                        <m:chr m:val="⃗"/>
                        <m:ctrlPr>
                          <a:rPr lang="en-US" sz="2400" i="1" dirty="0">
                            <a:latin typeface="Cambria Math"/>
                          </a:rPr>
                        </m:ctrlPr>
                      </m:accPr>
                      <m:e>
                        <m:r>
                          <a:rPr lang="en-US" sz="2400" i="1" dirty="0">
                            <a:latin typeface="Cambria Math"/>
                          </a:rPr>
                          <m:t>𝐴</m:t>
                        </m:r>
                      </m:e>
                    </m:acc>
                  </m:oMath>
                </a14:m>
                <a:r>
                  <a:rPr lang="en-US" sz="2400" dirty="0"/>
                  <a:t> </a:t>
                </a:r>
                <a:r>
                  <a:rPr lang="en-US" sz="2400" dirty="0" smtClean="0"/>
                  <a:t>× </a:t>
                </a:r>
                <a14:m>
                  <m:oMath xmlns:m="http://schemas.openxmlformats.org/officeDocument/2006/math">
                    <m:acc>
                      <m:accPr>
                        <m:chr m:val="⃗"/>
                        <m:ctrlPr>
                          <a:rPr lang="en-US" sz="2400" i="1">
                            <a:latin typeface="Cambria Math"/>
                          </a:rPr>
                        </m:ctrlPr>
                      </m:accPr>
                      <m:e>
                        <m:r>
                          <a:rPr lang="en-US" sz="2400" i="1">
                            <a:latin typeface="Cambria Math"/>
                          </a:rPr>
                          <m:t>𝐵</m:t>
                        </m:r>
                      </m:e>
                    </m:acc>
                    <m:r>
                      <a:rPr lang="en-US" sz="2400">
                        <a:latin typeface="Cambria Math"/>
                      </a:rPr>
                      <m:t> </m:t>
                    </m:r>
                  </m:oMath>
                </a14:m>
                <a:r>
                  <a:rPr lang="en-US" sz="2400" dirty="0" smtClean="0"/>
                  <a:t>=</a:t>
                </a:r>
                <a:r>
                  <a:rPr lang="en-US" sz="2400" dirty="0" err="1" smtClean="0"/>
                  <a:t>ABSin</a:t>
                </a:r>
                <a14:m>
                  <m:oMath xmlns:m="http://schemas.openxmlformats.org/officeDocument/2006/math">
                    <m:r>
                      <a:rPr lang="en-US" sz="2400" i="1">
                        <a:latin typeface="Cambria Math"/>
                        <a:ea typeface="Cambria Math"/>
                      </a:rPr>
                      <m:t>𝜃</m:t>
                    </m:r>
                    <m:acc>
                      <m:accPr>
                        <m:chr m:val="̂"/>
                        <m:ctrlPr>
                          <a:rPr lang="en-US" sz="2400" i="1" smtClean="0">
                            <a:latin typeface="Cambria Math"/>
                            <a:ea typeface="Cambria Math"/>
                          </a:rPr>
                        </m:ctrlPr>
                      </m:accPr>
                      <m:e>
                        <m:r>
                          <m:rPr>
                            <m:sty m:val="p"/>
                          </m:rPr>
                          <a:rPr lang="el-GR" sz="2400" i="1" smtClean="0">
                            <a:latin typeface="Cambria Math"/>
                            <a:ea typeface="Cambria Math"/>
                          </a:rPr>
                          <m:t>η</m:t>
                        </m:r>
                      </m:e>
                    </m:acc>
                  </m:oMath>
                </a14:m>
                <a:r>
                  <a:rPr lang="en-US" sz="2400" dirty="0" smtClean="0"/>
                  <a:t> </a:t>
                </a:r>
                <a:br>
                  <a:rPr lang="en-US" sz="2400" dirty="0" smtClean="0"/>
                </a:br>
                <a:r>
                  <a:rPr lang="en-US" sz="2400" dirty="0" err="1" smtClean="0"/>
                  <a:t>এখানে</a:t>
                </a:r>
                <a:r>
                  <a:rPr lang="en-US" sz="2400" dirty="0" smtClean="0"/>
                  <a:t>, </a:t>
                </a:r>
                <a14:m>
                  <m:oMath xmlns:m="http://schemas.openxmlformats.org/officeDocument/2006/math">
                    <m:acc>
                      <m:accPr>
                        <m:chr m:val="̂"/>
                        <m:ctrlPr>
                          <a:rPr lang="en-US" sz="2400" i="1">
                            <a:latin typeface="Cambria Math"/>
                            <a:ea typeface="Cambria Math"/>
                          </a:rPr>
                        </m:ctrlPr>
                      </m:accPr>
                      <m:e>
                        <m:r>
                          <m:rPr>
                            <m:sty m:val="p"/>
                          </m:rPr>
                          <a:rPr lang="el-GR" sz="2400" i="1">
                            <a:latin typeface="Cambria Math"/>
                            <a:ea typeface="Cambria Math"/>
                          </a:rPr>
                          <m:t>η</m:t>
                        </m:r>
                      </m:e>
                    </m:acc>
                  </m:oMath>
                </a14:m>
                <a:r>
                  <a:rPr lang="en-US" sz="2400" dirty="0"/>
                  <a:t> </a:t>
                </a:r>
                <a:r>
                  <a:rPr lang="en-US" sz="2400" dirty="0" err="1" smtClean="0"/>
                  <a:t>একটি</a:t>
                </a:r>
                <a:r>
                  <a:rPr lang="en-US" sz="2400" dirty="0" smtClean="0"/>
                  <a:t> </a:t>
                </a:r>
                <a:r>
                  <a:rPr lang="en-US" sz="2400" dirty="0" err="1" smtClean="0"/>
                  <a:t>একক</a:t>
                </a:r>
                <a:r>
                  <a:rPr lang="en-US" sz="2400" dirty="0" smtClean="0"/>
                  <a:t> </a:t>
                </a:r>
                <a:r>
                  <a:rPr lang="en-US" sz="2400" dirty="0" err="1" smtClean="0"/>
                  <a:t>ভেক্টর।এটি</a:t>
                </a:r>
                <a:r>
                  <a:rPr lang="en-US" sz="2400" dirty="0" smtClean="0"/>
                  <a:t> </a:t>
                </a:r>
                <a14:m>
                  <m:oMath xmlns:m="http://schemas.openxmlformats.org/officeDocument/2006/math">
                    <m:acc>
                      <m:accPr>
                        <m:chr m:val="⃗"/>
                        <m:ctrlPr>
                          <a:rPr lang="en-US" sz="2400" i="1" dirty="0">
                            <a:latin typeface="Cambria Math"/>
                          </a:rPr>
                        </m:ctrlPr>
                      </m:accPr>
                      <m:e>
                        <m:r>
                          <a:rPr lang="en-US" sz="2400" i="1" dirty="0">
                            <a:latin typeface="Cambria Math"/>
                          </a:rPr>
                          <m:t>𝐴</m:t>
                        </m:r>
                      </m:e>
                    </m:acc>
                  </m:oMath>
                </a14:m>
                <a:r>
                  <a:rPr lang="en-US" sz="2400" dirty="0"/>
                  <a:t> × </a:t>
                </a:r>
                <a14:m>
                  <m:oMath xmlns:m="http://schemas.openxmlformats.org/officeDocument/2006/math">
                    <m:acc>
                      <m:accPr>
                        <m:chr m:val="⃗"/>
                        <m:ctrlPr>
                          <a:rPr lang="en-US" sz="2400" i="1">
                            <a:latin typeface="Cambria Math"/>
                          </a:rPr>
                        </m:ctrlPr>
                      </m:accPr>
                      <m:e>
                        <m:r>
                          <a:rPr lang="en-US" sz="2400" i="1">
                            <a:latin typeface="Cambria Math"/>
                          </a:rPr>
                          <m:t>𝐵</m:t>
                        </m:r>
                      </m:e>
                    </m:acc>
                    <m:r>
                      <a:rPr lang="en-US" sz="2400" i="1">
                        <a:latin typeface="Cambria Math"/>
                      </a:rPr>
                      <m:t> </m:t>
                    </m:r>
                  </m:oMath>
                </a14:m>
                <a:r>
                  <a:rPr lang="en-US" sz="2400" dirty="0" err="1" smtClean="0"/>
                  <a:t>এর</a:t>
                </a:r>
                <a:r>
                  <a:rPr lang="en-US" sz="2400" dirty="0" smtClean="0"/>
                  <a:t> </a:t>
                </a:r>
                <a:r>
                  <a:rPr lang="en-US" sz="2400" dirty="0" err="1" smtClean="0"/>
                  <a:t>দিক</a:t>
                </a:r>
                <a:r>
                  <a:rPr lang="en-US" sz="2400" dirty="0" smtClean="0"/>
                  <a:t> </a:t>
                </a:r>
                <a:r>
                  <a:rPr lang="en-US" sz="2400" dirty="0" err="1" smtClean="0"/>
                  <a:t>নির্দেশ</a:t>
                </a:r>
                <a:r>
                  <a:rPr lang="en-US" sz="2400" dirty="0" smtClean="0"/>
                  <a:t> </a:t>
                </a:r>
                <a:r>
                  <a:rPr lang="en-US" sz="2400" dirty="0" err="1" smtClean="0"/>
                  <a:t>করে</a:t>
                </a:r>
                <a:r>
                  <a:rPr lang="en-US" sz="2400" dirty="0" smtClean="0"/>
                  <a:t>।</a:t>
                </a:r>
                <a:endParaRPr lang="en-US" sz="2400" dirty="0"/>
              </a:p>
            </p:txBody>
          </p:sp>
        </mc:Choice>
        <mc:Fallback xmlns="">
          <p:sp>
            <p:nvSpPr>
              <p:cNvPr id="2" name="Title 1"/>
              <p:cNvSpPr>
                <a:spLocks noGrp="1" noRot="1" noChangeAspect="1" noMove="1" noResize="1" noEditPoints="1" noAdjustHandles="1" noChangeArrowheads="1" noChangeShapeType="1" noTextEdit="1"/>
              </p:cNvSpPr>
              <p:nvPr>
                <p:ph type="ctrTitle"/>
              </p:nvPr>
            </p:nvSpPr>
            <p:spPr>
              <a:xfrm>
                <a:off x="685800" y="762000"/>
                <a:ext cx="7772400" cy="5715000"/>
              </a:xfrm>
              <a:blipFill rotWithShape="1">
                <a:blip r:embed="rId2"/>
                <a:stretch>
                  <a:fillRect l="-1176" r="-2039" b="-2878"/>
                </a:stretch>
              </a:blipFill>
            </p:spPr>
            <p:txBody>
              <a:bodyPr/>
              <a:lstStyle/>
              <a:p>
                <a:r>
                  <a:rPr lang="en-US">
                    <a:noFill/>
                  </a:rPr>
                  <a:t> </a:t>
                </a:r>
              </a:p>
            </p:txBody>
          </p:sp>
        </mc:Fallback>
      </mc:AlternateContent>
    </p:spTree>
    <p:extLst>
      <p:ext uri="{BB962C8B-B14F-4D97-AF65-F5344CB8AC3E}">
        <p14:creationId xmlns:p14="http://schemas.microsoft.com/office/powerpoint/2010/main" val="32517106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ctrTitle"/>
              </p:nvPr>
            </p:nvSpPr>
            <p:spPr>
              <a:xfrm>
                <a:off x="685800" y="838200"/>
                <a:ext cx="7772400" cy="5638800"/>
              </a:xfrm>
            </p:spPr>
            <p:txBody>
              <a:bodyPr/>
              <a:lstStyle/>
              <a:p>
                <a:r>
                  <a:rPr lang="en-US" dirty="0" smtClean="0"/>
                  <a:t/>
                </a:r>
                <a:br>
                  <a:rPr lang="en-US" dirty="0" smtClean="0"/>
                </a:br>
                <a:r>
                  <a:rPr lang="en-US" dirty="0"/>
                  <a:t/>
                </a:r>
                <a:br>
                  <a:rPr lang="en-US" dirty="0"/>
                </a:br>
                <a:r>
                  <a:rPr lang="en-US" dirty="0" smtClean="0"/>
                  <a:t>(1) </a:t>
                </a:r>
                <a14:m>
                  <m:oMath xmlns:m="http://schemas.openxmlformats.org/officeDocument/2006/math">
                    <m:acc>
                      <m:accPr>
                        <m:chr m:val="̂"/>
                        <m:ctrlPr>
                          <a:rPr lang="en-US" i="1" smtClean="0">
                            <a:latin typeface="Cambria Math"/>
                          </a:rPr>
                        </m:ctrlPr>
                      </m:accPr>
                      <m:e>
                        <m:r>
                          <m:rPr>
                            <m:sty m:val="p"/>
                          </m:rPr>
                          <a:rPr lang="el-GR" i="1" smtClean="0">
                            <a:latin typeface="Cambria Math"/>
                          </a:rPr>
                          <m:t>η</m:t>
                        </m:r>
                      </m:e>
                    </m:acc>
                  </m:oMath>
                </a14:m>
                <a:r>
                  <a:rPr lang="en-US" dirty="0" smtClean="0"/>
                  <a:t>=</a:t>
                </a:r>
                <a14:m>
                  <m:oMath xmlns:m="http://schemas.openxmlformats.org/officeDocument/2006/math">
                    <m:acc>
                      <m:accPr>
                        <m:chr m:val="⃗"/>
                        <m:ctrlPr>
                          <a:rPr lang="en-US" i="1" dirty="0" smtClean="0">
                            <a:latin typeface="Cambria Math"/>
                          </a:rPr>
                        </m:ctrlPr>
                      </m:accPr>
                      <m:e>
                        <m:r>
                          <a:rPr lang="en-US" b="0" i="1" dirty="0" smtClean="0">
                            <a:latin typeface="Cambria Math"/>
                          </a:rPr>
                          <m:t>𝐴</m:t>
                        </m:r>
                        <m:r>
                          <a:rPr lang="en-US" b="0" i="1" dirty="0" smtClean="0">
                            <a:latin typeface="Cambria Math"/>
                          </a:rPr>
                          <m:t> </m:t>
                        </m:r>
                      </m:e>
                    </m:acc>
                  </m:oMath>
                </a14:m>
                <a:r>
                  <a:rPr lang="en-US" dirty="0" smtClean="0"/>
                  <a:t> × </a:t>
                </a:r>
                <a14:m>
                  <m:oMath xmlns:m="http://schemas.openxmlformats.org/officeDocument/2006/math">
                    <m:acc>
                      <m:accPr>
                        <m:chr m:val="⃗"/>
                        <m:ctrlPr>
                          <a:rPr lang="en-US" i="1" smtClean="0">
                            <a:latin typeface="Cambria Math"/>
                          </a:rPr>
                        </m:ctrlPr>
                      </m:accPr>
                      <m:e>
                        <m:r>
                          <a:rPr lang="en-US" b="0" i="1" smtClean="0">
                            <a:latin typeface="Cambria Math"/>
                          </a:rPr>
                          <m:t>𝐵</m:t>
                        </m:r>
                        <m:r>
                          <a:rPr lang="en-US" b="0" i="1" smtClean="0">
                            <a:latin typeface="Cambria Math"/>
                          </a:rPr>
                          <m:t> </m:t>
                        </m:r>
                      </m:e>
                    </m:acc>
                  </m:oMath>
                </a14:m>
                <a:r>
                  <a:rPr lang="en-US" dirty="0" smtClean="0"/>
                  <a:t> </a:t>
                </a: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smtClean="0"/>
                  <a:t>(</a:t>
                </a:r>
                <a:r>
                  <a:rPr lang="en-US" dirty="0"/>
                  <a:t>1) </a:t>
                </a:r>
                <a14:m>
                  <m:oMath xmlns:m="http://schemas.openxmlformats.org/officeDocument/2006/math">
                    <m:acc>
                      <m:accPr>
                        <m:chr m:val="̂"/>
                        <m:ctrlPr>
                          <a:rPr lang="en-US" i="1">
                            <a:latin typeface="Cambria Math"/>
                          </a:rPr>
                        </m:ctrlPr>
                      </m:accPr>
                      <m:e>
                        <m:r>
                          <m:rPr>
                            <m:sty m:val="p"/>
                          </m:rPr>
                          <a:rPr lang="el-GR" i="1">
                            <a:latin typeface="Cambria Math"/>
                          </a:rPr>
                          <m:t>η</m:t>
                        </m:r>
                      </m:e>
                    </m:acc>
                  </m:oMath>
                </a14:m>
                <a:r>
                  <a:rPr lang="en-US" dirty="0"/>
                  <a:t>=</a:t>
                </a:r>
                <a14:m>
                  <m:oMath xmlns:m="http://schemas.openxmlformats.org/officeDocument/2006/math">
                    <m:acc>
                      <m:accPr>
                        <m:chr m:val="⃗"/>
                        <m:ctrlPr>
                          <a:rPr lang="en-US" i="1" dirty="0">
                            <a:latin typeface="Cambria Math"/>
                          </a:rPr>
                        </m:ctrlPr>
                      </m:accPr>
                      <m:e>
                        <m:r>
                          <a:rPr lang="en-US" b="0" i="1" dirty="0" smtClean="0">
                            <a:latin typeface="Cambria Math"/>
                          </a:rPr>
                          <m:t>𝐵</m:t>
                        </m:r>
                        <m:r>
                          <a:rPr lang="en-US" i="1" dirty="0">
                            <a:latin typeface="Cambria Math"/>
                          </a:rPr>
                          <m:t> </m:t>
                        </m:r>
                      </m:e>
                    </m:acc>
                  </m:oMath>
                </a14:m>
                <a:r>
                  <a:rPr lang="en-US" dirty="0"/>
                  <a:t> × </a:t>
                </a:r>
                <a14:m>
                  <m:oMath xmlns:m="http://schemas.openxmlformats.org/officeDocument/2006/math">
                    <m:acc>
                      <m:accPr>
                        <m:chr m:val="⃗"/>
                        <m:ctrlPr>
                          <a:rPr lang="en-US" i="1">
                            <a:latin typeface="Cambria Math"/>
                          </a:rPr>
                        </m:ctrlPr>
                      </m:accPr>
                      <m:e>
                        <m:r>
                          <a:rPr lang="en-US" b="0" i="1" smtClean="0">
                            <a:latin typeface="Cambria Math"/>
                          </a:rPr>
                          <m:t>𝐴</m:t>
                        </m:r>
                      </m:e>
                    </m:acc>
                  </m:oMath>
                </a14:m>
                <a:endParaRPr lang="en-US" dirty="0"/>
              </a:p>
            </p:txBody>
          </p:sp>
        </mc:Choice>
        <mc:Fallback xmlns="">
          <p:sp>
            <p:nvSpPr>
              <p:cNvPr id="2" name="Title 1"/>
              <p:cNvSpPr>
                <a:spLocks noGrp="1" noRot="1" noChangeAspect="1" noMove="1" noResize="1" noEditPoints="1" noAdjustHandles="1" noChangeArrowheads="1" noChangeShapeType="1" noTextEdit="1"/>
              </p:cNvSpPr>
              <p:nvPr>
                <p:ph type="ctrTitle"/>
              </p:nvPr>
            </p:nvSpPr>
            <p:spPr>
              <a:xfrm>
                <a:off x="685800" y="838200"/>
                <a:ext cx="7772400" cy="5638800"/>
              </a:xfrm>
              <a:blipFill rotWithShape="1">
                <a:blip r:embed="rId2"/>
                <a:stretch>
                  <a:fillRect/>
                </a:stretch>
              </a:blipFill>
            </p:spPr>
            <p:txBody>
              <a:bodyPr/>
              <a:lstStyle/>
              <a:p>
                <a:r>
                  <a:rPr lang="en-US">
                    <a:noFill/>
                  </a:rPr>
                  <a:t> </a:t>
                </a:r>
              </a:p>
            </p:txBody>
          </p:sp>
        </mc:Fallback>
      </mc:AlternateContent>
      <p:grpSp>
        <p:nvGrpSpPr>
          <p:cNvPr id="22" name="Group 21"/>
          <p:cNvGrpSpPr/>
          <p:nvPr/>
        </p:nvGrpSpPr>
        <p:grpSpPr>
          <a:xfrm>
            <a:off x="3733800" y="990600"/>
            <a:ext cx="1752600" cy="1371600"/>
            <a:chOff x="4572000" y="2819400"/>
            <a:chExt cx="1752600" cy="1371600"/>
          </a:xfrm>
        </p:grpSpPr>
        <p:cxnSp>
          <p:nvCxnSpPr>
            <p:cNvPr id="5" name="Straight Arrow Connector 4"/>
            <p:cNvCxnSpPr/>
            <p:nvPr/>
          </p:nvCxnSpPr>
          <p:spPr bwMode="auto">
            <a:xfrm>
              <a:off x="4572000" y="3962400"/>
              <a:ext cx="1752600" cy="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 name="Straight Arrow Connector 6"/>
            <p:cNvCxnSpPr/>
            <p:nvPr/>
          </p:nvCxnSpPr>
          <p:spPr bwMode="auto">
            <a:xfrm flipV="1">
              <a:off x="4572000" y="2819400"/>
              <a:ext cx="0" cy="1143002"/>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 name="Straight Arrow Connector 8"/>
            <p:cNvCxnSpPr/>
            <p:nvPr/>
          </p:nvCxnSpPr>
          <p:spPr bwMode="auto">
            <a:xfrm flipV="1">
              <a:off x="4572000" y="3124200"/>
              <a:ext cx="1295400" cy="83820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 name="Arc 9"/>
            <p:cNvSpPr/>
            <p:nvPr/>
          </p:nvSpPr>
          <p:spPr bwMode="auto">
            <a:xfrm>
              <a:off x="4800600" y="3733800"/>
              <a:ext cx="304800" cy="457200"/>
            </a:xfrm>
            <a:prstGeom prst="arc">
              <a:avLst/>
            </a:prstGeom>
            <a:no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grpSp>
      <p:grpSp>
        <p:nvGrpSpPr>
          <p:cNvPr id="14" name="Group 13"/>
          <p:cNvGrpSpPr/>
          <p:nvPr/>
        </p:nvGrpSpPr>
        <p:grpSpPr>
          <a:xfrm>
            <a:off x="4038600" y="3505200"/>
            <a:ext cx="1752600" cy="1752600"/>
            <a:chOff x="4572000" y="2438400"/>
            <a:chExt cx="1752600" cy="1752600"/>
          </a:xfrm>
        </p:grpSpPr>
        <p:cxnSp>
          <p:nvCxnSpPr>
            <p:cNvPr id="15" name="Straight Arrow Connector 14"/>
            <p:cNvCxnSpPr/>
            <p:nvPr/>
          </p:nvCxnSpPr>
          <p:spPr bwMode="auto">
            <a:xfrm>
              <a:off x="4572000" y="3276600"/>
              <a:ext cx="1752600" cy="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 name="Straight Arrow Connector 15"/>
            <p:cNvCxnSpPr/>
            <p:nvPr/>
          </p:nvCxnSpPr>
          <p:spPr bwMode="auto">
            <a:xfrm>
              <a:off x="4572000" y="3276602"/>
              <a:ext cx="0" cy="914398"/>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 name="Straight Arrow Connector 16"/>
            <p:cNvCxnSpPr/>
            <p:nvPr/>
          </p:nvCxnSpPr>
          <p:spPr bwMode="auto">
            <a:xfrm flipV="1">
              <a:off x="4572000" y="2438400"/>
              <a:ext cx="1295400" cy="83820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8" name="Arc 17"/>
            <p:cNvSpPr/>
            <p:nvPr/>
          </p:nvSpPr>
          <p:spPr bwMode="auto">
            <a:xfrm>
              <a:off x="4800600" y="3048000"/>
              <a:ext cx="304800" cy="457200"/>
            </a:xfrm>
            <a:prstGeom prst="arc">
              <a:avLst/>
            </a:prstGeom>
            <a:no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grpSp>
      <mc:AlternateContent xmlns:mc="http://schemas.openxmlformats.org/markup-compatibility/2006" xmlns:a14="http://schemas.microsoft.com/office/drawing/2010/main">
        <mc:Choice Requires="a14">
          <p:sp>
            <p:nvSpPr>
              <p:cNvPr id="23" name="TextBox 22"/>
              <p:cNvSpPr txBox="1"/>
              <p:nvPr/>
            </p:nvSpPr>
            <p:spPr>
              <a:xfrm>
                <a:off x="4343400" y="1752600"/>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a:ea typeface="Cambria Math"/>
                        </a:rPr>
                        <m:t>𝜃</m:t>
                      </m:r>
                    </m:oMath>
                  </m:oMathPara>
                </a14:m>
                <a:endParaRPr lang="en-US" dirty="0"/>
              </a:p>
            </p:txBody>
          </p:sp>
        </mc:Choice>
        <mc:Fallback xmlns="">
          <p:sp>
            <p:nvSpPr>
              <p:cNvPr id="23" name="TextBox 22"/>
              <p:cNvSpPr txBox="1">
                <a:spLocks noRot="1" noChangeAspect="1" noMove="1" noResize="1" noEditPoints="1" noAdjustHandles="1" noChangeArrowheads="1" noChangeShapeType="1" noTextEdit="1"/>
              </p:cNvSpPr>
              <p:nvPr/>
            </p:nvSpPr>
            <p:spPr>
              <a:xfrm>
                <a:off x="4343400" y="1752600"/>
                <a:ext cx="457200" cy="369332"/>
              </a:xfrm>
              <a:prstGeom prst="rect">
                <a:avLst/>
              </a:prstGeom>
              <a:blipFill rotWithShape="1">
                <a:blip r:embed="rId3"/>
                <a:stretch>
                  <a:fillRect t="-8333" r="-9333" b="-25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6" name="TextBox 25"/>
              <p:cNvSpPr txBox="1"/>
              <p:nvPr/>
            </p:nvSpPr>
            <p:spPr>
              <a:xfrm>
                <a:off x="5486400" y="1916668"/>
                <a:ext cx="457200" cy="40479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acc>
                        <m:accPr>
                          <m:chr m:val="⃗"/>
                          <m:ctrlPr>
                            <a:rPr lang="en-US" i="1" smtClean="0">
                              <a:latin typeface="Cambria Math"/>
                            </a:rPr>
                          </m:ctrlPr>
                        </m:accPr>
                        <m:e>
                          <m:r>
                            <a:rPr lang="en-US" b="0" i="1" smtClean="0">
                              <a:latin typeface="Cambria Math"/>
                            </a:rPr>
                            <m:t>𝐴</m:t>
                          </m:r>
                        </m:e>
                      </m:acc>
                    </m:oMath>
                  </m:oMathPara>
                </a14:m>
                <a:endParaRPr lang="en-US" dirty="0"/>
              </a:p>
            </p:txBody>
          </p:sp>
        </mc:Choice>
        <mc:Fallback xmlns="">
          <p:sp>
            <p:nvSpPr>
              <p:cNvPr id="26" name="TextBox 25"/>
              <p:cNvSpPr txBox="1">
                <a:spLocks noRot="1" noChangeAspect="1" noMove="1" noResize="1" noEditPoints="1" noAdjustHandles="1" noChangeArrowheads="1" noChangeShapeType="1" noTextEdit="1"/>
              </p:cNvSpPr>
              <p:nvPr/>
            </p:nvSpPr>
            <p:spPr>
              <a:xfrm>
                <a:off x="5486400" y="1916668"/>
                <a:ext cx="457200" cy="404791"/>
              </a:xfrm>
              <a:prstGeom prst="rect">
                <a:avLst/>
              </a:prstGeom>
              <a:blipFill rotWithShape="1">
                <a:blip r:embed="rId4"/>
                <a:stretch>
                  <a:fillRect t="-20896" r="-34667" b="-2238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7" name="TextBox 26"/>
              <p:cNvSpPr txBox="1"/>
              <p:nvPr/>
            </p:nvSpPr>
            <p:spPr>
              <a:xfrm>
                <a:off x="3505200" y="457200"/>
                <a:ext cx="1219200" cy="404791"/>
              </a:xfrm>
              <a:prstGeom prst="rect">
                <a:avLst/>
              </a:prstGeom>
              <a:noFill/>
            </p:spPr>
            <p:txBody>
              <a:bodyPr wrap="square" rtlCol="0">
                <a:spAutoFit/>
              </a:bodyPr>
              <a:lstStyle/>
              <a:p>
                <a14:m>
                  <m:oMath xmlns:m="http://schemas.openxmlformats.org/officeDocument/2006/math">
                    <m:acc>
                      <m:accPr>
                        <m:chr m:val="̂"/>
                        <m:ctrlPr>
                          <a:rPr lang="en-US" i="1">
                            <a:latin typeface="Cambria Math"/>
                          </a:rPr>
                        </m:ctrlPr>
                      </m:accPr>
                      <m:e>
                        <m:r>
                          <m:rPr>
                            <m:sty m:val="p"/>
                          </m:rPr>
                          <a:rPr lang="el-GR" i="1">
                            <a:latin typeface="Cambria Math"/>
                          </a:rPr>
                          <m:t>η</m:t>
                        </m:r>
                      </m:e>
                    </m:acc>
                  </m:oMath>
                </a14:m>
                <a:r>
                  <a:rPr lang="en-US" dirty="0"/>
                  <a:t>=</a:t>
                </a:r>
                <a14:m>
                  <m:oMath xmlns:m="http://schemas.openxmlformats.org/officeDocument/2006/math">
                    <m:acc>
                      <m:accPr>
                        <m:chr m:val="⃗"/>
                        <m:ctrlPr>
                          <a:rPr lang="en-US" i="1" dirty="0">
                            <a:latin typeface="Cambria Math"/>
                          </a:rPr>
                        </m:ctrlPr>
                      </m:accPr>
                      <m:e>
                        <m:r>
                          <a:rPr lang="en-US" i="1" dirty="0">
                            <a:latin typeface="Cambria Math"/>
                          </a:rPr>
                          <m:t>𝐴</m:t>
                        </m:r>
                        <m:r>
                          <a:rPr lang="en-US" i="1" dirty="0">
                            <a:latin typeface="Cambria Math"/>
                          </a:rPr>
                          <m:t> </m:t>
                        </m:r>
                      </m:e>
                    </m:acc>
                  </m:oMath>
                </a14:m>
                <a:r>
                  <a:rPr lang="en-US" dirty="0"/>
                  <a:t> × </a:t>
                </a:r>
                <a14:m>
                  <m:oMath xmlns:m="http://schemas.openxmlformats.org/officeDocument/2006/math">
                    <m:acc>
                      <m:accPr>
                        <m:chr m:val="⃗"/>
                        <m:ctrlPr>
                          <a:rPr lang="en-US" i="1">
                            <a:latin typeface="Cambria Math"/>
                          </a:rPr>
                        </m:ctrlPr>
                      </m:accPr>
                      <m:e>
                        <m:r>
                          <a:rPr lang="en-US" i="1">
                            <a:latin typeface="Cambria Math"/>
                          </a:rPr>
                          <m:t>𝐵</m:t>
                        </m:r>
                        <m:r>
                          <a:rPr lang="en-US" i="1">
                            <a:latin typeface="Cambria Math"/>
                          </a:rPr>
                          <m:t> </m:t>
                        </m:r>
                      </m:e>
                    </m:acc>
                  </m:oMath>
                </a14:m>
                <a:endParaRPr lang="en-US" dirty="0"/>
              </a:p>
            </p:txBody>
          </p:sp>
        </mc:Choice>
        <mc:Fallback xmlns="">
          <p:sp>
            <p:nvSpPr>
              <p:cNvPr id="27" name="TextBox 26"/>
              <p:cNvSpPr txBox="1">
                <a:spLocks noRot="1" noChangeAspect="1" noMove="1" noResize="1" noEditPoints="1" noAdjustHandles="1" noChangeArrowheads="1" noChangeShapeType="1" noTextEdit="1"/>
              </p:cNvSpPr>
              <p:nvPr/>
            </p:nvSpPr>
            <p:spPr>
              <a:xfrm>
                <a:off x="3505200" y="457200"/>
                <a:ext cx="1219200" cy="404791"/>
              </a:xfrm>
              <a:prstGeom prst="rect">
                <a:avLst/>
              </a:prstGeom>
              <a:blipFill rotWithShape="1">
                <a:blip r:embed="rId5"/>
                <a:stretch>
                  <a:fillRect b="-2424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8" name="TextBox 27"/>
              <p:cNvSpPr txBox="1"/>
              <p:nvPr/>
            </p:nvSpPr>
            <p:spPr>
              <a:xfrm>
                <a:off x="5029200" y="990600"/>
                <a:ext cx="457200" cy="40293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acc>
                        <m:accPr>
                          <m:chr m:val="⃗"/>
                          <m:ctrlPr>
                            <a:rPr lang="en-US" i="1" smtClean="0">
                              <a:latin typeface="Cambria Math"/>
                            </a:rPr>
                          </m:ctrlPr>
                        </m:accPr>
                        <m:e>
                          <m:r>
                            <a:rPr lang="en-US" b="0" i="1" smtClean="0">
                              <a:latin typeface="Cambria Math"/>
                            </a:rPr>
                            <m:t>𝐵</m:t>
                          </m:r>
                        </m:e>
                      </m:acc>
                    </m:oMath>
                  </m:oMathPara>
                </a14:m>
                <a:endParaRPr lang="en-US" dirty="0"/>
              </a:p>
            </p:txBody>
          </p:sp>
        </mc:Choice>
        <mc:Fallback xmlns="">
          <p:sp>
            <p:nvSpPr>
              <p:cNvPr id="28" name="TextBox 27"/>
              <p:cNvSpPr txBox="1">
                <a:spLocks noRot="1" noChangeAspect="1" noMove="1" noResize="1" noEditPoints="1" noAdjustHandles="1" noChangeArrowheads="1" noChangeShapeType="1" noTextEdit="1"/>
              </p:cNvSpPr>
              <p:nvPr/>
            </p:nvSpPr>
            <p:spPr>
              <a:xfrm>
                <a:off x="5029200" y="990600"/>
                <a:ext cx="457200" cy="402931"/>
              </a:xfrm>
              <a:prstGeom prst="rect">
                <a:avLst/>
              </a:prstGeom>
              <a:blipFill rotWithShape="1">
                <a:blip r:embed="rId6"/>
                <a:stretch>
                  <a:fillRect r="-13333" b="-2272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0" name="TextBox 29"/>
              <p:cNvSpPr txBox="1"/>
              <p:nvPr/>
            </p:nvSpPr>
            <p:spPr>
              <a:xfrm>
                <a:off x="5334000" y="3200400"/>
                <a:ext cx="457200" cy="40293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acc>
                        <m:accPr>
                          <m:chr m:val="⃗"/>
                          <m:ctrlPr>
                            <a:rPr lang="en-US" i="1" smtClean="0">
                              <a:latin typeface="Cambria Math"/>
                            </a:rPr>
                          </m:ctrlPr>
                        </m:accPr>
                        <m:e>
                          <m:r>
                            <a:rPr lang="en-US" b="0" i="1" smtClean="0">
                              <a:latin typeface="Cambria Math"/>
                            </a:rPr>
                            <m:t>𝐵</m:t>
                          </m:r>
                        </m:e>
                      </m:acc>
                    </m:oMath>
                  </m:oMathPara>
                </a14:m>
                <a:endParaRPr lang="en-US" dirty="0"/>
              </a:p>
            </p:txBody>
          </p:sp>
        </mc:Choice>
        <mc:Fallback xmlns="">
          <p:sp>
            <p:nvSpPr>
              <p:cNvPr id="30" name="TextBox 29"/>
              <p:cNvSpPr txBox="1">
                <a:spLocks noRot="1" noChangeAspect="1" noMove="1" noResize="1" noEditPoints="1" noAdjustHandles="1" noChangeArrowheads="1" noChangeShapeType="1" noTextEdit="1"/>
              </p:cNvSpPr>
              <p:nvPr/>
            </p:nvSpPr>
            <p:spPr>
              <a:xfrm>
                <a:off x="5334000" y="3200400"/>
                <a:ext cx="457200" cy="402931"/>
              </a:xfrm>
              <a:prstGeom prst="rect">
                <a:avLst/>
              </a:prstGeom>
              <a:blipFill rotWithShape="1">
                <a:blip r:embed="rId7"/>
                <a:stretch>
                  <a:fillRect r="-13333" b="-2424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1" name="TextBox 30"/>
              <p:cNvSpPr txBox="1"/>
              <p:nvPr/>
            </p:nvSpPr>
            <p:spPr>
              <a:xfrm>
                <a:off x="5715000" y="4091009"/>
                <a:ext cx="457200" cy="40479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acc>
                        <m:accPr>
                          <m:chr m:val="⃗"/>
                          <m:ctrlPr>
                            <a:rPr lang="en-US" i="1" smtClean="0">
                              <a:latin typeface="Cambria Math"/>
                            </a:rPr>
                          </m:ctrlPr>
                        </m:accPr>
                        <m:e>
                          <m:r>
                            <a:rPr lang="en-US" b="0" i="1" smtClean="0">
                              <a:latin typeface="Cambria Math"/>
                            </a:rPr>
                            <m:t>𝐴</m:t>
                          </m:r>
                        </m:e>
                      </m:acc>
                    </m:oMath>
                  </m:oMathPara>
                </a14:m>
                <a:endParaRPr lang="en-US" dirty="0"/>
              </a:p>
            </p:txBody>
          </p:sp>
        </mc:Choice>
        <mc:Fallback xmlns="">
          <p:sp>
            <p:nvSpPr>
              <p:cNvPr id="31" name="TextBox 30"/>
              <p:cNvSpPr txBox="1">
                <a:spLocks noRot="1" noChangeAspect="1" noMove="1" noResize="1" noEditPoints="1" noAdjustHandles="1" noChangeArrowheads="1" noChangeShapeType="1" noTextEdit="1"/>
              </p:cNvSpPr>
              <p:nvPr/>
            </p:nvSpPr>
            <p:spPr>
              <a:xfrm>
                <a:off x="5715000" y="4091009"/>
                <a:ext cx="457200" cy="404791"/>
              </a:xfrm>
              <a:prstGeom prst="rect">
                <a:avLst/>
              </a:prstGeom>
              <a:blipFill rotWithShape="1">
                <a:blip r:embed="rId8"/>
                <a:stretch>
                  <a:fillRect t="-20896" r="-34667" b="-2238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2" name="TextBox 31"/>
              <p:cNvSpPr txBox="1"/>
              <p:nvPr/>
            </p:nvSpPr>
            <p:spPr>
              <a:xfrm>
                <a:off x="4495800" y="3974068"/>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a:ea typeface="Cambria Math"/>
                        </a:rPr>
                        <m:t>𝜃</m:t>
                      </m:r>
                    </m:oMath>
                  </m:oMathPara>
                </a14:m>
                <a:endParaRPr lang="en-US" dirty="0"/>
              </a:p>
            </p:txBody>
          </p:sp>
        </mc:Choice>
        <mc:Fallback xmlns="">
          <p:sp>
            <p:nvSpPr>
              <p:cNvPr id="32" name="TextBox 31"/>
              <p:cNvSpPr txBox="1">
                <a:spLocks noRot="1" noChangeAspect="1" noMove="1" noResize="1" noEditPoints="1" noAdjustHandles="1" noChangeArrowheads="1" noChangeShapeType="1" noTextEdit="1"/>
              </p:cNvSpPr>
              <p:nvPr/>
            </p:nvSpPr>
            <p:spPr>
              <a:xfrm>
                <a:off x="4495800" y="3974068"/>
                <a:ext cx="457200" cy="369332"/>
              </a:xfrm>
              <a:prstGeom prst="rect">
                <a:avLst/>
              </a:prstGeom>
              <a:blipFill rotWithShape="1">
                <a:blip r:embed="rId9"/>
                <a:stretch>
                  <a:fillRect t="-8197" r="-9333" b="-24590"/>
                </a:stretch>
              </a:blipFill>
            </p:spPr>
            <p:txBody>
              <a:bodyPr/>
              <a:lstStyle/>
              <a:p>
                <a:r>
                  <a:rPr lang="en-US">
                    <a:noFill/>
                  </a:rPr>
                  <a:t> </a:t>
                </a:r>
              </a:p>
            </p:txBody>
          </p:sp>
        </mc:Fallback>
      </mc:AlternateContent>
    </p:spTree>
    <p:extLst>
      <p:ext uri="{BB962C8B-B14F-4D97-AF65-F5344CB8AC3E}">
        <p14:creationId xmlns:p14="http://schemas.microsoft.com/office/powerpoint/2010/main" val="19742845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ctrTitle"/>
              </p:nvPr>
            </p:nvSpPr>
            <p:spPr>
              <a:xfrm>
                <a:off x="685800" y="533400"/>
                <a:ext cx="7924800" cy="5867400"/>
              </a:xfrm>
            </p:spPr>
            <p:txBody>
              <a:bodyPr/>
              <a:lstStyle/>
              <a:p>
                <a:pPr>
                  <a:lnSpc>
                    <a:spcPct val="150000"/>
                  </a:lnSpc>
                </a:pPr>
                <a:r>
                  <a:rPr lang="en-US" sz="2800" u="sng" dirty="0" smtClean="0"/>
                  <a:t>আয়ত </a:t>
                </a:r>
                <a:r>
                  <a:rPr lang="en-US" sz="2800" u="sng" dirty="0" err="1"/>
                  <a:t>একক</a:t>
                </a:r>
                <a:r>
                  <a:rPr lang="en-US" sz="2800" u="sng" dirty="0"/>
                  <a:t> </a:t>
                </a:r>
                <a:r>
                  <a:rPr lang="en-US" sz="2800" u="sng" dirty="0" err="1"/>
                  <a:t>ভেক্টরের</a:t>
                </a:r>
                <a:r>
                  <a:rPr lang="en-US" sz="2800" u="sng" dirty="0"/>
                  <a:t> </a:t>
                </a:r>
                <a:r>
                  <a:rPr lang="en-US" sz="2800" u="sng" dirty="0" err="1" smtClean="0"/>
                  <a:t>ভেক্টর</a:t>
                </a:r>
                <a:r>
                  <a:rPr lang="en-US" sz="2800" u="sng" dirty="0" smtClean="0"/>
                  <a:t> </a:t>
                </a:r>
                <a:r>
                  <a:rPr lang="en-US" sz="2800" u="sng" dirty="0" err="1"/>
                  <a:t>গুণনঃ</a:t>
                </a:r>
                <a:r>
                  <a:rPr lang="en-US" sz="2800" u="sng" dirty="0"/>
                  <a:t/>
                </a:r>
                <a:br>
                  <a:rPr lang="en-US" sz="2800" u="sng" dirty="0"/>
                </a:br>
                <a14:m>
                  <m:oMathPara xmlns:m="http://schemas.openxmlformats.org/officeDocument/2006/math">
                    <m:oMathParaPr>
                      <m:jc m:val="centerGroup"/>
                    </m:oMathParaPr>
                    <m:oMath xmlns:m="http://schemas.openxmlformats.org/officeDocument/2006/math">
                      <m:acc>
                        <m:accPr>
                          <m:chr m:val="̂"/>
                          <m:ctrlPr>
                            <a:rPr lang="en-US" sz="2400" i="1">
                              <a:latin typeface="Cambria Math"/>
                            </a:rPr>
                          </m:ctrlPr>
                        </m:accPr>
                        <m:e>
                          <m:r>
                            <a:rPr lang="en-US" sz="2400" i="1">
                              <a:latin typeface="Cambria Math"/>
                            </a:rPr>
                            <m:t>𝑖</m:t>
                          </m:r>
                        </m:e>
                      </m:acc>
                      <m:r>
                        <a:rPr lang="en-US" sz="2400" i="1">
                          <a:latin typeface="Cambria Math"/>
                        </a:rPr>
                        <m:t>×</m:t>
                      </m:r>
                      <m:acc>
                        <m:accPr>
                          <m:chr m:val="̂"/>
                          <m:ctrlPr>
                            <a:rPr lang="en-US" sz="2400" i="1">
                              <a:latin typeface="Cambria Math"/>
                            </a:rPr>
                          </m:ctrlPr>
                        </m:accPr>
                        <m:e>
                          <m:r>
                            <a:rPr lang="en-US" sz="2400" i="1">
                              <a:latin typeface="Cambria Math"/>
                            </a:rPr>
                            <m:t>𝑖</m:t>
                          </m:r>
                        </m:e>
                      </m:acc>
                      <m:r>
                        <a:rPr lang="en-US" sz="2400" i="1">
                          <a:latin typeface="Cambria Math"/>
                        </a:rPr>
                        <m:t>=1.1</m:t>
                      </m:r>
                      <m:r>
                        <a:rPr lang="en-US" sz="2400" b="0" i="1" smtClean="0">
                          <a:latin typeface="Cambria Math"/>
                        </a:rPr>
                        <m:t>𝑆𝑖𝑛</m:t>
                      </m:r>
                      <m:r>
                        <a:rPr lang="en-US" sz="2400" i="1">
                          <a:latin typeface="Cambria Math"/>
                        </a:rPr>
                        <m:t>0</m:t>
                      </m:r>
                      <m:r>
                        <a:rPr lang="en-US" sz="2400" i="1">
                          <a:latin typeface="Cambria Math"/>
                          <a:ea typeface="Cambria Math"/>
                        </a:rPr>
                        <m:t>°</m:t>
                      </m:r>
                      <m:acc>
                        <m:accPr>
                          <m:chr m:val="̂"/>
                          <m:ctrlPr>
                            <a:rPr lang="en-US" sz="2400" i="1" smtClean="0">
                              <a:latin typeface="Cambria Math"/>
                              <a:ea typeface="Cambria Math"/>
                            </a:rPr>
                          </m:ctrlPr>
                        </m:accPr>
                        <m:e>
                          <m:r>
                            <m:rPr>
                              <m:sty m:val="p"/>
                            </m:rPr>
                            <a:rPr lang="el-GR" sz="2400" i="1" smtClean="0">
                              <a:latin typeface="Cambria Math"/>
                              <a:ea typeface="Cambria Math"/>
                            </a:rPr>
                            <m:t>η</m:t>
                          </m:r>
                        </m:e>
                      </m:acc>
                    </m:oMath>
                  </m:oMathPara>
                </a14:m>
                <a:r>
                  <a:rPr lang="en-US" sz="2400" dirty="0">
                    <a:ea typeface="Cambria Math"/>
                  </a:rPr>
                  <a:t/>
                </a:r>
                <a:br>
                  <a:rPr lang="en-US" sz="2400" dirty="0">
                    <a:ea typeface="Cambria Math"/>
                  </a:rPr>
                </a:br>
                <a:r>
                  <a:rPr lang="en-US" sz="2400" dirty="0">
                    <a:ea typeface="Cambria Math"/>
                  </a:rPr>
                  <a:t>or, </a:t>
                </a:r>
                <a14:m>
                  <m:oMath xmlns:m="http://schemas.openxmlformats.org/officeDocument/2006/math">
                    <m:r>
                      <a:rPr lang="en-US" sz="2400">
                        <a:latin typeface="Cambria Math"/>
                      </a:rPr>
                      <m:t>  </m:t>
                    </m:r>
                    <m:acc>
                      <m:accPr>
                        <m:chr m:val="̂"/>
                        <m:ctrlPr>
                          <a:rPr lang="en-US" sz="2400" i="1">
                            <a:latin typeface="Cambria Math"/>
                          </a:rPr>
                        </m:ctrlPr>
                      </m:accPr>
                      <m:e>
                        <m:r>
                          <a:rPr lang="en-US" sz="2400" i="1">
                            <a:latin typeface="Cambria Math"/>
                          </a:rPr>
                          <m:t>𝑖</m:t>
                        </m:r>
                      </m:e>
                    </m:acc>
                    <m:r>
                      <a:rPr lang="en-US" sz="2400" i="1">
                        <a:latin typeface="Cambria Math"/>
                      </a:rPr>
                      <m:t>×</m:t>
                    </m:r>
                    <m:acc>
                      <m:accPr>
                        <m:chr m:val="̂"/>
                        <m:ctrlPr>
                          <a:rPr lang="en-US" sz="2400" i="1">
                            <a:latin typeface="Cambria Math"/>
                          </a:rPr>
                        </m:ctrlPr>
                      </m:accPr>
                      <m:e>
                        <m:r>
                          <a:rPr lang="en-US" sz="2400" i="1">
                            <a:latin typeface="Cambria Math"/>
                          </a:rPr>
                          <m:t>𝑖</m:t>
                        </m:r>
                      </m:e>
                    </m:acc>
                  </m:oMath>
                </a14:m>
                <a:r>
                  <a:rPr lang="en-US" sz="2400" dirty="0">
                    <a:ea typeface="Cambria Math"/>
                  </a:rPr>
                  <a:t>=</a:t>
                </a:r>
                <a:r>
                  <a:rPr lang="en-US" sz="2400" dirty="0" smtClean="0">
                    <a:ea typeface="Cambria Math"/>
                  </a:rPr>
                  <a:t>0</a:t>
                </a:r>
                <a:r>
                  <a:rPr lang="en-US" sz="2400" dirty="0">
                    <a:ea typeface="Cambria Math"/>
                  </a:rPr>
                  <a:t/>
                </a:r>
                <a:br>
                  <a:rPr lang="en-US" sz="2400" dirty="0">
                    <a:ea typeface="Cambria Math"/>
                  </a:rPr>
                </a:br>
                <a:r>
                  <a:rPr lang="en-US" sz="2400" dirty="0">
                    <a:ea typeface="Cambria Math"/>
                  </a:rPr>
                  <a:t>Similarly, </a:t>
                </a:r>
                <a14:m>
                  <m:oMath xmlns:m="http://schemas.openxmlformats.org/officeDocument/2006/math">
                    <m:acc>
                      <m:accPr>
                        <m:chr m:val="̂"/>
                        <m:ctrlPr>
                          <a:rPr lang="en-US" sz="2400" i="1">
                            <a:latin typeface="Cambria Math"/>
                          </a:rPr>
                        </m:ctrlPr>
                      </m:accPr>
                      <m:e>
                        <m:r>
                          <a:rPr lang="en-US" sz="2400" i="1">
                            <a:latin typeface="Cambria Math"/>
                          </a:rPr>
                          <m:t>𝑗</m:t>
                        </m:r>
                      </m:e>
                    </m:acc>
                    <m:r>
                      <a:rPr lang="en-US" sz="2400" i="1">
                        <a:latin typeface="Cambria Math"/>
                      </a:rPr>
                      <m:t>×</m:t>
                    </m:r>
                    <m:acc>
                      <m:accPr>
                        <m:chr m:val="̂"/>
                        <m:ctrlPr>
                          <a:rPr lang="en-US" sz="2400" i="1">
                            <a:latin typeface="Cambria Math"/>
                          </a:rPr>
                        </m:ctrlPr>
                      </m:accPr>
                      <m:e>
                        <m:r>
                          <a:rPr lang="en-US" sz="2400" i="1">
                            <a:latin typeface="Cambria Math"/>
                          </a:rPr>
                          <m:t>𝑗</m:t>
                        </m:r>
                      </m:e>
                    </m:acc>
                  </m:oMath>
                </a14:m>
                <a:r>
                  <a:rPr lang="en-US" sz="2400" dirty="0">
                    <a:ea typeface="Cambria Math"/>
                  </a:rPr>
                  <a:t>= 0 &amp; </a:t>
                </a:r>
                <a14:m>
                  <m:oMath xmlns:m="http://schemas.openxmlformats.org/officeDocument/2006/math">
                    <m:acc>
                      <m:accPr>
                        <m:chr m:val="̂"/>
                        <m:ctrlPr>
                          <a:rPr lang="en-US" sz="2400" i="1">
                            <a:latin typeface="Cambria Math"/>
                          </a:rPr>
                        </m:ctrlPr>
                      </m:accPr>
                      <m:e>
                        <m:r>
                          <a:rPr lang="en-US" sz="2400" i="1">
                            <a:latin typeface="Cambria Math"/>
                          </a:rPr>
                          <m:t>𝑘</m:t>
                        </m:r>
                      </m:e>
                    </m:acc>
                    <m:r>
                      <a:rPr lang="en-US" sz="2400" i="1">
                        <a:latin typeface="Cambria Math"/>
                      </a:rPr>
                      <m:t>×</m:t>
                    </m:r>
                    <m:acc>
                      <m:accPr>
                        <m:chr m:val="̂"/>
                        <m:ctrlPr>
                          <a:rPr lang="en-US" sz="2400" i="1">
                            <a:latin typeface="Cambria Math"/>
                          </a:rPr>
                        </m:ctrlPr>
                      </m:accPr>
                      <m:e>
                        <m:r>
                          <a:rPr lang="en-US" sz="2400" i="1">
                            <a:latin typeface="Cambria Math"/>
                          </a:rPr>
                          <m:t>𝑘</m:t>
                        </m:r>
                      </m:e>
                    </m:acc>
                  </m:oMath>
                </a14:m>
                <a:r>
                  <a:rPr lang="en-US" sz="2400" dirty="0">
                    <a:ea typeface="Cambria Math"/>
                  </a:rPr>
                  <a:t>= 0</a:t>
                </a:r>
                <a:br>
                  <a:rPr lang="en-US" sz="2400" dirty="0">
                    <a:ea typeface="Cambria Math"/>
                  </a:rPr>
                </a:br>
                <a:r>
                  <a:rPr lang="en-US" sz="2400" dirty="0">
                    <a:ea typeface="Cambria Math"/>
                  </a:rPr>
                  <a:t>So, </a:t>
                </a:r>
                <a14:m>
                  <m:oMath xmlns:m="http://schemas.openxmlformats.org/officeDocument/2006/math">
                    <m:acc>
                      <m:accPr>
                        <m:chr m:val="̂"/>
                        <m:ctrlPr>
                          <a:rPr lang="en-US" sz="2400" i="1">
                            <a:latin typeface="Cambria Math"/>
                          </a:rPr>
                        </m:ctrlPr>
                      </m:accPr>
                      <m:e>
                        <m:r>
                          <a:rPr lang="en-US" sz="2400" i="1">
                            <a:latin typeface="Cambria Math"/>
                          </a:rPr>
                          <m:t>𝑖</m:t>
                        </m:r>
                      </m:e>
                    </m:acc>
                    <m:r>
                      <a:rPr lang="en-US" sz="2400" i="1">
                        <a:latin typeface="Cambria Math"/>
                      </a:rPr>
                      <m:t>×</m:t>
                    </m:r>
                    <m:acc>
                      <m:accPr>
                        <m:chr m:val="̂"/>
                        <m:ctrlPr>
                          <a:rPr lang="en-US" sz="2400" i="1">
                            <a:latin typeface="Cambria Math"/>
                          </a:rPr>
                        </m:ctrlPr>
                      </m:accPr>
                      <m:e>
                        <m:r>
                          <a:rPr lang="en-US" sz="2400" i="1">
                            <a:latin typeface="Cambria Math"/>
                          </a:rPr>
                          <m:t>𝑖</m:t>
                        </m:r>
                      </m:e>
                    </m:acc>
                  </m:oMath>
                </a14:m>
                <a:r>
                  <a:rPr lang="en-US" sz="2400" dirty="0">
                    <a:ea typeface="Cambria Math"/>
                  </a:rPr>
                  <a:t>=</a:t>
                </a:r>
                <a14:m>
                  <m:oMath xmlns:m="http://schemas.openxmlformats.org/officeDocument/2006/math">
                    <m:acc>
                      <m:accPr>
                        <m:chr m:val="̂"/>
                        <m:ctrlPr>
                          <a:rPr lang="en-US" sz="2400" i="1">
                            <a:latin typeface="Cambria Math"/>
                          </a:rPr>
                        </m:ctrlPr>
                      </m:accPr>
                      <m:e>
                        <m:r>
                          <a:rPr lang="en-US" sz="2400" i="1">
                            <a:latin typeface="Cambria Math"/>
                          </a:rPr>
                          <m:t>𝑗</m:t>
                        </m:r>
                      </m:e>
                    </m:acc>
                    <m:r>
                      <a:rPr lang="en-US" sz="2400" i="1">
                        <a:latin typeface="Cambria Math"/>
                      </a:rPr>
                      <m:t>×</m:t>
                    </m:r>
                    <m:acc>
                      <m:accPr>
                        <m:chr m:val="̂"/>
                        <m:ctrlPr>
                          <a:rPr lang="en-US" sz="2400" i="1">
                            <a:latin typeface="Cambria Math"/>
                          </a:rPr>
                        </m:ctrlPr>
                      </m:accPr>
                      <m:e>
                        <m:r>
                          <a:rPr lang="en-US" sz="2400" i="1">
                            <a:latin typeface="Cambria Math"/>
                          </a:rPr>
                          <m:t>𝑗</m:t>
                        </m:r>
                      </m:e>
                    </m:acc>
                    <m:r>
                      <a:rPr lang="en-US" sz="2400" i="1">
                        <a:latin typeface="Cambria Math"/>
                      </a:rPr>
                      <m:t>=</m:t>
                    </m:r>
                    <m:acc>
                      <m:accPr>
                        <m:chr m:val="̂"/>
                        <m:ctrlPr>
                          <a:rPr lang="en-US" sz="2400" i="1">
                            <a:latin typeface="Cambria Math"/>
                          </a:rPr>
                        </m:ctrlPr>
                      </m:accPr>
                      <m:e>
                        <m:r>
                          <a:rPr lang="en-US" sz="2400" i="1">
                            <a:latin typeface="Cambria Math"/>
                          </a:rPr>
                          <m:t>𝑘</m:t>
                        </m:r>
                      </m:e>
                    </m:acc>
                    <m:r>
                      <a:rPr lang="en-US" sz="2400" i="1">
                        <a:latin typeface="Cambria Math"/>
                      </a:rPr>
                      <m:t>×</m:t>
                    </m:r>
                    <m:acc>
                      <m:accPr>
                        <m:chr m:val="̂"/>
                        <m:ctrlPr>
                          <a:rPr lang="en-US" sz="2400" i="1">
                            <a:latin typeface="Cambria Math"/>
                          </a:rPr>
                        </m:ctrlPr>
                      </m:accPr>
                      <m:e>
                        <m:r>
                          <a:rPr lang="en-US" sz="2400" i="1">
                            <a:latin typeface="Cambria Math"/>
                          </a:rPr>
                          <m:t>𝑘</m:t>
                        </m:r>
                      </m:e>
                    </m:acc>
                  </m:oMath>
                </a14:m>
                <a:r>
                  <a:rPr lang="en-US" sz="2400" dirty="0">
                    <a:ea typeface="Cambria Math"/>
                  </a:rPr>
                  <a:t>= 0</a:t>
                </a:r>
                <a:br>
                  <a:rPr lang="en-US" sz="2400" dirty="0">
                    <a:ea typeface="Cambria Math"/>
                  </a:rPr>
                </a:br>
                <a:r>
                  <a:rPr lang="en-US" sz="2400" dirty="0" smtClean="0">
                    <a:ea typeface="Cambria Math"/>
                  </a:rPr>
                  <a:t>Again,</a:t>
                </a:r>
                <a:r>
                  <a:rPr lang="en-US" sz="2400" dirty="0">
                    <a:ea typeface="Cambria Math"/>
                  </a:rPr>
                  <a:t> At </a:t>
                </a:r>
                <a:r>
                  <a:rPr lang="en-US" sz="2400" dirty="0" smtClean="0">
                    <a:ea typeface="Cambria Math"/>
                  </a:rPr>
                  <a:t>anti-clockwise direction</a:t>
                </a:r>
                <a:r>
                  <a:rPr lang="en-US" sz="2400" dirty="0">
                    <a:ea typeface="Cambria Math"/>
                  </a:rPr>
                  <a:t/>
                </a:r>
                <a:br>
                  <a:rPr lang="en-US" sz="2400" dirty="0">
                    <a:ea typeface="Cambria Math"/>
                  </a:rPr>
                </a:br>
                <a:r>
                  <a:rPr lang="en-US" sz="2400" dirty="0" smtClean="0">
                    <a:ea typeface="Cambria Math"/>
                  </a:rPr>
                  <a:t> </a:t>
                </a:r>
                <a14:m>
                  <m:oMath xmlns:m="http://schemas.openxmlformats.org/officeDocument/2006/math">
                    <m:acc>
                      <m:accPr>
                        <m:chr m:val="̂"/>
                        <m:ctrlPr>
                          <a:rPr lang="en-US" sz="2400" i="1">
                            <a:latin typeface="Cambria Math"/>
                          </a:rPr>
                        </m:ctrlPr>
                      </m:accPr>
                      <m:e>
                        <m:r>
                          <a:rPr lang="en-US" sz="2400" i="1">
                            <a:latin typeface="Cambria Math"/>
                          </a:rPr>
                          <m:t>𝑖</m:t>
                        </m:r>
                      </m:e>
                    </m:acc>
                    <m:r>
                      <a:rPr lang="en-US" sz="2400" i="1">
                        <a:latin typeface="Cambria Math"/>
                      </a:rPr>
                      <m:t>×</m:t>
                    </m:r>
                    <m:acc>
                      <m:accPr>
                        <m:chr m:val="̂"/>
                        <m:ctrlPr>
                          <a:rPr lang="en-US" sz="2400" i="1">
                            <a:latin typeface="Cambria Math"/>
                          </a:rPr>
                        </m:ctrlPr>
                      </m:accPr>
                      <m:e>
                        <m:r>
                          <a:rPr lang="en-US" sz="2400" b="0" i="1" smtClean="0">
                            <a:latin typeface="Cambria Math"/>
                          </a:rPr>
                          <m:t>𝑗</m:t>
                        </m:r>
                      </m:e>
                    </m:acc>
                    <m:r>
                      <a:rPr lang="en-US" sz="2400" i="1">
                        <a:latin typeface="Cambria Math"/>
                      </a:rPr>
                      <m:t>=1.1</m:t>
                    </m:r>
                    <m:r>
                      <a:rPr lang="en-US" sz="2400" i="1">
                        <a:latin typeface="Cambria Math"/>
                      </a:rPr>
                      <m:t>𝑆𝑖𝑛</m:t>
                    </m:r>
                    <m:r>
                      <a:rPr lang="en-US" sz="2400" b="0" i="1" smtClean="0">
                        <a:latin typeface="Cambria Math"/>
                      </a:rPr>
                      <m:t>9</m:t>
                    </m:r>
                    <m:r>
                      <a:rPr lang="en-US" sz="2400" i="1">
                        <a:latin typeface="Cambria Math"/>
                      </a:rPr>
                      <m:t>0</m:t>
                    </m:r>
                    <m:r>
                      <a:rPr lang="en-US" sz="2400" i="1">
                        <a:latin typeface="Cambria Math"/>
                        <a:ea typeface="Cambria Math"/>
                      </a:rPr>
                      <m:t>°</m:t>
                    </m:r>
                    <m:acc>
                      <m:accPr>
                        <m:chr m:val="̂"/>
                        <m:ctrlPr>
                          <a:rPr lang="en-US" sz="2400" i="1" smtClean="0">
                            <a:latin typeface="Cambria Math"/>
                            <a:ea typeface="Cambria Math"/>
                          </a:rPr>
                        </m:ctrlPr>
                      </m:accPr>
                      <m:e>
                        <m:r>
                          <m:rPr>
                            <m:sty m:val="p"/>
                          </m:rPr>
                          <a:rPr lang="el-GR" sz="2400" i="1" smtClean="0">
                            <a:latin typeface="Cambria Math"/>
                            <a:ea typeface="Cambria Math"/>
                          </a:rPr>
                          <m:t>η</m:t>
                        </m:r>
                      </m:e>
                    </m:acc>
                  </m:oMath>
                </a14:m>
                <a:r>
                  <a:rPr lang="en-US" sz="2400" dirty="0" smtClean="0">
                    <a:ea typeface="Cambria Math"/>
                  </a:rPr>
                  <a:t>=</a:t>
                </a:r>
                <a14:m>
                  <m:oMath xmlns:m="http://schemas.openxmlformats.org/officeDocument/2006/math">
                    <m:acc>
                      <m:accPr>
                        <m:chr m:val="̂"/>
                        <m:ctrlPr>
                          <a:rPr lang="en-US" sz="2400" i="1" dirty="0" smtClean="0">
                            <a:latin typeface="Cambria Math"/>
                            <a:ea typeface="Cambria Math"/>
                          </a:rPr>
                        </m:ctrlPr>
                      </m:accPr>
                      <m:e>
                        <m:r>
                          <a:rPr lang="en-US" sz="2400" b="0" i="1" dirty="0" smtClean="0">
                            <a:latin typeface="Cambria Math"/>
                            <a:ea typeface="Cambria Math"/>
                          </a:rPr>
                          <m:t>𝑘</m:t>
                        </m:r>
                      </m:e>
                    </m:acc>
                  </m:oMath>
                </a14:m>
                <a:r>
                  <a:rPr lang="en-US" sz="2400" dirty="0" smtClean="0">
                    <a:ea typeface="Cambria Math"/>
                  </a:rPr>
                  <a:t/>
                </a:r>
                <a:br>
                  <a:rPr lang="en-US" sz="2400" dirty="0" smtClean="0">
                    <a:ea typeface="Cambria Math"/>
                  </a:rPr>
                </a:br>
                <a:r>
                  <a:rPr lang="en-US" sz="2400" dirty="0">
                    <a:ea typeface="Cambria Math"/>
                  </a:rPr>
                  <a:t>Similarly</a:t>
                </a:r>
                <a:r>
                  <a:rPr lang="en-US" sz="2400" dirty="0" smtClean="0">
                    <a:ea typeface="Cambria Math"/>
                  </a:rPr>
                  <a:t>, </a:t>
                </a:r>
                <a14:m>
                  <m:oMath xmlns:m="http://schemas.openxmlformats.org/officeDocument/2006/math">
                    <m:acc>
                      <m:accPr>
                        <m:chr m:val="̂"/>
                        <m:ctrlPr>
                          <a:rPr lang="en-US" sz="2400" i="1">
                            <a:latin typeface="Cambria Math"/>
                          </a:rPr>
                        </m:ctrlPr>
                      </m:accPr>
                      <m:e>
                        <m:r>
                          <a:rPr lang="en-US" sz="2400" b="0" i="1" smtClean="0">
                            <a:latin typeface="Cambria Math"/>
                          </a:rPr>
                          <m:t>𝑗</m:t>
                        </m:r>
                      </m:e>
                    </m:acc>
                    <m:r>
                      <a:rPr lang="en-US" sz="2400" i="1">
                        <a:latin typeface="Cambria Math"/>
                      </a:rPr>
                      <m:t>×</m:t>
                    </m:r>
                    <m:acc>
                      <m:accPr>
                        <m:chr m:val="̂"/>
                        <m:ctrlPr>
                          <a:rPr lang="en-US" sz="2400" i="1">
                            <a:latin typeface="Cambria Math"/>
                          </a:rPr>
                        </m:ctrlPr>
                      </m:accPr>
                      <m:e>
                        <m:r>
                          <a:rPr lang="en-US" sz="2400" b="0" i="1" smtClean="0">
                            <a:latin typeface="Cambria Math"/>
                          </a:rPr>
                          <m:t>𝑘</m:t>
                        </m:r>
                      </m:e>
                    </m:acc>
                    <m:r>
                      <a:rPr lang="en-US" sz="2400" i="1">
                        <a:latin typeface="Cambria Math"/>
                      </a:rPr>
                      <m:t>=</m:t>
                    </m:r>
                    <m:acc>
                      <m:accPr>
                        <m:chr m:val="̂"/>
                        <m:ctrlPr>
                          <a:rPr lang="en-US" sz="2400" i="1" dirty="0">
                            <a:latin typeface="Cambria Math"/>
                            <a:ea typeface="Cambria Math"/>
                          </a:rPr>
                        </m:ctrlPr>
                      </m:accPr>
                      <m:e>
                        <m:r>
                          <a:rPr lang="en-US" sz="2400" b="0" i="1" dirty="0" smtClean="0">
                            <a:latin typeface="Cambria Math"/>
                            <a:ea typeface="Cambria Math"/>
                          </a:rPr>
                          <m:t>𝑖</m:t>
                        </m:r>
                      </m:e>
                    </m:acc>
                  </m:oMath>
                </a14:m>
                <a:r>
                  <a:rPr lang="en-US" sz="2400" dirty="0" smtClean="0">
                    <a:ea typeface="Cambria Math"/>
                  </a:rPr>
                  <a:t>,</a:t>
                </a:r>
                <a:r>
                  <a:rPr lang="en-US" sz="2400" dirty="0"/>
                  <a:t> </a:t>
                </a:r>
                <a14:m>
                  <m:oMath xmlns:m="http://schemas.openxmlformats.org/officeDocument/2006/math">
                    <m:acc>
                      <m:accPr>
                        <m:chr m:val="̂"/>
                        <m:ctrlPr>
                          <a:rPr lang="en-US" sz="2400" i="1">
                            <a:latin typeface="Cambria Math"/>
                          </a:rPr>
                        </m:ctrlPr>
                      </m:accPr>
                      <m:e>
                        <m:r>
                          <a:rPr lang="en-US" sz="2400" b="0" i="1" smtClean="0">
                            <a:latin typeface="Cambria Math"/>
                          </a:rPr>
                          <m:t>𝑘</m:t>
                        </m:r>
                      </m:e>
                    </m:acc>
                    <m:r>
                      <a:rPr lang="en-US" sz="2400" i="1">
                        <a:latin typeface="Cambria Math"/>
                      </a:rPr>
                      <m:t>×</m:t>
                    </m:r>
                    <m:acc>
                      <m:accPr>
                        <m:chr m:val="̂"/>
                        <m:ctrlPr>
                          <a:rPr lang="en-US" sz="2400" i="1">
                            <a:latin typeface="Cambria Math"/>
                          </a:rPr>
                        </m:ctrlPr>
                      </m:accPr>
                      <m:e>
                        <m:r>
                          <a:rPr lang="en-US" sz="2400" b="0" i="1" smtClean="0">
                            <a:latin typeface="Cambria Math"/>
                          </a:rPr>
                          <m:t>𝑖</m:t>
                        </m:r>
                      </m:e>
                    </m:acc>
                    <m:r>
                      <a:rPr lang="en-US" sz="2400" i="1">
                        <a:latin typeface="Cambria Math"/>
                      </a:rPr>
                      <m:t>=</m:t>
                    </m:r>
                    <m:acc>
                      <m:accPr>
                        <m:chr m:val="̂"/>
                        <m:ctrlPr>
                          <a:rPr lang="en-US" sz="2400" i="1" dirty="0">
                            <a:latin typeface="Cambria Math"/>
                            <a:ea typeface="Cambria Math"/>
                          </a:rPr>
                        </m:ctrlPr>
                      </m:accPr>
                      <m:e>
                        <m:r>
                          <a:rPr lang="en-US" sz="2400" b="0" i="1" dirty="0" smtClean="0">
                            <a:latin typeface="Cambria Math"/>
                            <a:ea typeface="Cambria Math"/>
                          </a:rPr>
                          <m:t>𝑗</m:t>
                        </m:r>
                      </m:e>
                    </m:acc>
                  </m:oMath>
                </a14:m>
                <a:r>
                  <a:rPr lang="en-US" sz="2400" dirty="0" smtClean="0">
                    <a:ea typeface="Cambria Math"/>
                  </a:rPr>
                  <a:t/>
                </a:r>
                <a:br>
                  <a:rPr lang="en-US" sz="2400" dirty="0" smtClean="0">
                    <a:ea typeface="Cambria Math"/>
                  </a:rPr>
                </a:br>
                <a:r>
                  <a:rPr lang="en-US" sz="2400" dirty="0" smtClean="0">
                    <a:ea typeface="Cambria Math"/>
                  </a:rPr>
                  <a:t>and At </a:t>
                </a:r>
                <a:r>
                  <a:rPr lang="en-US" sz="2400" dirty="0">
                    <a:ea typeface="Cambria Math"/>
                  </a:rPr>
                  <a:t>c</a:t>
                </a:r>
                <a:r>
                  <a:rPr lang="en-US" sz="2400" dirty="0" smtClean="0">
                    <a:ea typeface="Cambria Math"/>
                  </a:rPr>
                  <a:t>lockwise </a:t>
                </a:r>
                <a:r>
                  <a:rPr lang="en-US" sz="2400" dirty="0">
                    <a:ea typeface="Cambria Math"/>
                  </a:rPr>
                  <a:t>d</a:t>
                </a:r>
                <a:r>
                  <a:rPr lang="en-US" sz="2400" dirty="0" smtClean="0">
                    <a:ea typeface="Cambria Math"/>
                  </a:rPr>
                  <a:t>irection</a:t>
                </a:r>
                <a:r>
                  <a:rPr lang="en-US" sz="2400" dirty="0">
                    <a:ea typeface="Cambria Math"/>
                  </a:rPr>
                  <a:t/>
                </a:r>
                <a:br>
                  <a:rPr lang="en-US" sz="2400" dirty="0">
                    <a:ea typeface="Cambria Math"/>
                  </a:rPr>
                </a:br>
                <a14:m>
                  <m:oMath xmlns:m="http://schemas.openxmlformats.org/officeDocument/2006/math">
                    <m:acc>
                      <m:accPr>
                        <m:chr m:val="̂"/>
                        <m:ctrlPr>
                          <a:rPr lang="en-US" sz="2400" i="1" smtClean="0">
                            <a:latin typeface="Cambria Math"/>
                          </a:rPr>
                        </m:ctrlPr>
                      </m:accPr>
                      <m:e>
                        <m:r>
                          <a:rPr lang="en-US" sz="2400" b="0" i="1" smtClean="0">
                            <a:latin typeface="Cambria Math"/>
                          </a:rPr>
                          <m:t>𝑗</m:t>
                        </m:r>
                      </m:e>
                    </m:acc>
                    <m:r>
                      <a:rPr lang="en-US" sz="2400" i="1">
                        <a:latin typeface="Cambria Math"/>
                      </a:rPr>
                      <m:t>×</m:t>
                    </m:r>
                    <m:acc>
                      <m:accPr>
                        <m:chr m:val="̂"/>
                        <m:ctrlPr>
                          <a:rPr lang="en-US" sz="2400" i="1">
                            <a:latin typeface="Cambria Math"/>
                          </a:rPr>
                        </m:ctrlPr>
                      </m:accPr>
                      <m:e>
                        <m:r>
                          <a:rPr lang="en-US" sz="2400" b="0" i="1" smtClean="0">
                            <a:latin typeface="Cambria Math"/>
                          </a:rPr>
                          <m:t>𝑖</m:t>
                        </m:r>
                      </m:e>
                    </m:acc>
                    <m:r>
                      <a:rPr lang="en-US" sz="2400" i="1">
                        <a:latin typeface="Cambria Math"/>
                      </a:rPr>
                      <m:t>=</m:t>
                    </m:r>
                    <m:r>
                      <a:rPr lang="en-US" sz="2400" b="0" i="1" smtClean="0">
                        <a:latin typeface="Cambria Math"/>
                      </a:rPr>
                      <m:t>−</m:t>
                    </m:r>
                    <m:acc>
                      <m:accPr>
                        <m:chr m:val="̂"/>
                        <m:ctrlPr>
                          <a:rPr lang="en-US" sz="2400" i="1" dirty="0">
                            <a:latin typeface="Cambria Math"/>
                            <a:ea typeface="Cambria Math"/>
                          </a:rPr>
                        </m:ctrlPr>
                      </m:accPr>
                      <m:e>
                        <m:r>
                          <a:rPr lang="en-US" sz="2400" i="1" dirty="0">
                            <a:latin typeface="Cambria Math"/>
                            <a:ea typeface="Cambria Math"/>
                          </a:rPr>
                          <m:t>𝑘</m:t>
                        </m:r>
                      </m:e>
                    </m:acc>
                    <m:r>
                      <a:rPr lang="en-US" sz="2400" b="0" i="1" dirty="0" smtClean="0">
                        <a:latin typeface="Cambria Math"/>
                        <a:ea typeface="Cambria Math"/>
                      </a:rPr>
                      <m:t>,</m:t>
                    </m:r>
                    <m:r>
                      <a:rPr lang="en-US" sz="2400" i="1" dirty="0">
                        <a:latin typeface="Cambria Math"/>
                        <a:ea typeface="Cambria Math"/>
                      </a:rPr>
                      <m:t> </m:t>
                    </m:r>
                    <m:acc>
                      <m:accPr>
                        <m:chr m:val="̂"/>
                        <m:ctrlPr>
                          <a:rPr lang="en-US" sz="2400" i="1">
                            <a:latin typeface="Cambria Math"/>
                          </a:rPr>
                        </m:ctrlPr>
                      </m:accPr>
                      <m:e>
                        <m:r>
                          <a:rPr lang="en-US" sz="2400" b="0" i="1" smtClean="0">
                            <a:latin typeface="Cambria Math"/>
                          </a:rPr>
                          <m:t>𝑖</m:t>
                        </m:r>
                      </m:e>
                    </m:acc>
                    <m:r>
                      <a:rPr lang="en-US" sz="2400" i="1">
                        <a:latin typeface="Cambria Math"/>
                      </a:rPr>
                      <m:t>×</m:t>
                    </m:r>
                    <m:acc>
                      <m:accPr>
                        <m:chr m:val="̂"/>
                        <m:ctrlPr>
                          <a:rPr lang="en-US" sz="2400" i="1" smtClean="0">
                            <a:latin typeface="Cambria Math"/>
                          </a:rPr>
                        </m:ctrlPr>
                      </m:accPr>
                      <m:e>
                        <m:r>
                          <a:rPr lang="en-US" sz="2400" b="0" i="1" smtClean="0">
                            <a:latin typeface="Cambria Math"/>
                          </a:rPr>
                          <m:t>𝑘</m:t>
                        </m:r>
                      </m:e>
                    </m:acc>
                    <m:r>
                      <a:rPr lang="en-US" sz="2400" i="1">
                        <a:latin typeface="Cambria Math"/>
                      </a:rPr>
                      <m:t>=</m:t>
                    </m:r>
                    <m:r>
                      <a:rPr lang="en-US" sz="2400" b="0" i="1" smtClean="0">
                        <a:latin typeface="Cambria Math"/>
                      </a:rPr>
                      <m:t>−</m:t>
                    </m:r>
                    <m:acc>
                      <m:accPr>
                        <m:chr m:val="̂"/>
                        <m:ctrlPr>
                          <a:rPr lang="en-US" sz="2400" b="0" i="1" smtClean="0">
                            <a:latin typeface="Cambria Math"/>
                          </a:rPr>
                        </m:ctrlPr>
                      </m:accPr>
                      <m:e>
                        <m:r>
                          <a:rPr lang="en-US" sz="2400" b="0" i="1" smtClean="0">
                            <a:latin typeface="Cambria Math"/>
                          </a:rPr>
                          <m:t>𝑗</m:t>
                        </m:r>
                      </m:e>
                    </m:acc>
                  </m:oMath>
                </a14:m>
                <a:r>
                  <a:rPr lang="en-US" sz="2400" dirty="0">
                    <a:ea typeface="Cambria Math"/>
                  </a:rPr>
                  <a:t>,</a:t>
                </a:r>
                <a:r>
                  <a:rPr lang="en-US" sz="2400" dirty="0"/>
                  <a:t> </a:t>
                </a:r>
                <a14:m>
                  <m:oMath xmlns:m="http://schemas.openxmlformats.org/officeDocument/2006/math">
                    <m:acc>
                      <m:accPr>
                        <m:chr m:val="̂"/>
                        <m:ctrlPr>
                          <a:rPr lang="en-US" sz="2400" i="1">
                            <a:latin typeface="Cambria Math"/>
                          </a:rPr>
                        </m:ctrlPr>
                      </m:accPr>
                      <m:e>
                        <m:r>
                          <a:rPr lang="en-US" sz="2400" b="0" i="1" smtClean="0">
                            <a:latin typeface="Cambria Math"/>
                          </a:rPr>
                          <m:t>𝑘</m:t>
                        </m:r>
                      </m:e>
                    </m:acc>
                    <m:r>
                      <a:rPr lang="en-US" sz="2400" i="1">
                        <a:latin typeface="Cambria Math"/>
                      </a:rPr>
                      <m:t>×</m:t>
                    </m:r>
                    <m:acc>
                      <m:accPr>
                        <m:chr m:val="̂"/>
                        <m:ctrlPr>
                          <a:rPr lang="en-US" sz="2400" i="1">
                            <a:latin typeface="Cambria Math"/>
                          </a:rPr>
                        </m:ctrlPr>
                      </m:accPr>
                      <m:e>
                        <m:r>
                          <a:rPr lang="en-US" sz="2400" b="0" i="1" smtClean="0">
                            <a:latin typeface="Cambria Math"/>
                          </a:rPr>
                          <m:t>𝑗</m:t>
                        </m:r>
                      </m:e>
                    </m:acc>
                    <m:r>
                      <a:rPr lang="en-US" sz="2400" i="1">
                        <a:latin typeface="Cambria Math"/>
                      </a:rPr>
                      <m:t>=</m:t>
                    </m:r>
                    <m:r>
                      <a:rPr lang="en-US" sz="2400" b="0" i="1" smtClean="0">
                        <a:latin typeface="Cambria Math"/>
                      </a:rPr>
                      <m:t>−</m:t>
                    </m:r>
                    <m:acc>
                      <m:accPr>
                        <m:chr m:val="̂"/>
                        <m:ctrlPr>
                          <a:rPr lang="en-US" sz="2400" i="1" dirty="0">
                            <a:latin typeface="Cambria Math"/>
                            <a:ea typeface="Cambria Math"/>
                          </a:rPr>
                        </m:ctrlPr>
                      </m:accPr>
                      <m:e>
                        <m:r>
                          <a:rPr lang="en-US" sz="2400" b="0" i="1" dirty="0" smtClean="0">
                            <a:latin typeface="Cambria Math"/>
                            <a:ea typeface="Cambria Math"/>
                          </a:rPr>
                          <m:t>𝑖</m:t>
                        </m:r>
                      </m:e>
                    </m:acc>
                  </m:oMath>
                </a14:m>
                <a:endParaRPr lang="en-US" dirty="0"/>
              </a:p>
            </p:txBody>
          </p:sp>
        </mc:Choice>
        <mc:Fallback xmlns="">
          <p:sp>
            <p:nvSpPr>
              <p:cNvPr id="2" name="Title 1"/>
              <p:cNvSpPr>
                <a:spLocks noGrp="1" noRot="1" noChangeAspect="1" noMove="1" noResize="1" noEditPoints="1" noAdjustHandles="1" noChangeArrowheads="1" noChangeShapeType="1" noTextEdit="1"/>
              </p:cNvSpPr>
              <p:nvPr>
                <p:ph type="ctrTitle"/>
              </p:nvPr>
            </p:nvSpPr>
            <p:spPr>
              <a:xfrm>
                <a:off x="685800" y="533400"/>
                <a:ext cx="7924800" cy="5867400"/>
              </a:xfrm>
              <a:blipFill rotWithShape="1">
                <a:blip r:embed="rId2"/>
                <a:stretch>
                  <a:fillRect b="-832"/>
                </a:stretch>
              </a:blipFill>
            </p:spPr>
            <p:txBody>
              <a:bodyPr/>
              <a:lstStyle/>
              <a:p>
                <a:r>
                  <a:rPr lang="en-US">
                    <a:noFill/>
                  </a:rPr>
                  <a:t> </a:t>
                </a:r>
              </a:p>
            </p:txBody>
          </p:sp>
        </mc:Fallback>
      </mc:AlternateContent>
      <p:sp>
        <p:nvSpPr>
          <p:cNvPr id="4" name="Oval 3"/>
          <p:cNvSpPr/>
          <p:nvPr/>
        </p:nvSpPr>
        <p:spPr bwMode="auto">
          <a:xfrm>
            <a:off x="7467600" y="4267200"/>
            <a:ext cx="838200" cy="914400"/>
          </a:xfrm>
          <a:prstGeom prst="ellipse">
            <a:avLst/>
          </a:prstGeom>
          <a:no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mc:AlternateContent xmlns:mc="http://schemas.openxmlformats.org/markup-compatibility/2006" xmlns:a14="http://schemas.microsoft.com/office/drawing/2010/main">
        <mc:Choice Requires="a14">
          <p:sp>
            <p:nvSpPr>
              <p:cNvPr id="6" name="TextBox 5"/>
              <p:cNvSpPr txBox="1"/>
              <p:nvPr/>
            </p:nvSpPr>
            <p:spPr>
              <a:xfrm>
                <a:off x="7391400" y="3886200"/>
                <a:ext cx="6096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acc>
                        <m:accPr>
                          <m:chr m:val="̂"/>
                          <m:ctrlPr>
                            <a:rPr lang="en-US" i="1" smtClean="0">
                              <a:latin typeface="Cambria Math"/>
                            </a:rPr>
                          </m:ctrlPr>
                        </m:accPr>
                        <m:e>
                          <m:r>
                            <a:rPr lang="en-US" b="0" i="1" smtClean="0">
                              <a:latin typeface="Cambria Math"/>
                            </a:rPr>
                            <m:t>𝑗</m:t>
                          </m:r>
                        </m:e>
                      </m:acc>
                    </m:oMath>
                  </m:oMathPara>
                </a14:m>
                <a:endParaRPr lang="en-US" dirty="0"/>
              </a:p>
            </p:txBody>
          </p:sp>
        </mc:Choice>
        <mc:Fallback xmlns="">
          <p:sp>
            <p:nvSpPr>
              <p:cNvPr id="6" name="TextBox 5"/>
              <p:cNvSpPr txBox="1">
                <a:spLocks noRot="1" noChangeAspect="1" noMove="1" noResize="1" noEditPoints="1" noAdjustHandles="1" noChangeArrowheads="1" noChangeShapeType="1" noTextEdit="1"/>
              </p:cNvSpPr>
              <p:nvPr/>
            </p:nvSpPr>
            <p:spPr>
              <a:xfrm>
                <a:off x="7391400" y="3886200"/>
                <a:ext cx="609600" cy="369332"/>
              </a:xfrm>
              <a:prstGeom prst="rect">
                <a:avLst/>
              </a:prstGeom>
              <a:blipFill rotWithShape="1">
                <a:blip r:embed="rId3"/>
                <a:stretch>
                  <a:fillRect t="-8333" r="-15000" b="-25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p:cNvSpPr txBox="1"/>
              <p:nvPr/>
            </p:nvSpPr>
            <p:spPr>
              <a:xfrm>
                <a:off x="8153400" y="4572000"/>
                <a:ext cx="6096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acc>
                        <m:accPr>
                          <m:chr m:val="̂"/>
                          <m:ctrlPr>
                            <a:rPr lang="en-US" i="1" smtClean="0">
                              <a:latin typeface="Cambria Math"/>
                            </a:rPr>
                          </m:ctrlPr>
                        </m:accPr>
                        <m:e>
                          <m:r>
                            <a:rPr lang="en-US" b="0" i="1" smtClean="0">
                              <a:latin typeface="Cambria Math"/>
                            </a:rPr>
                            <m:t>𝑖</m:t>
                          </m:r>
                        </m:e>
                      </m:acc>
                    </m:oMath>
                  </m:oMathPara>
                </a14:m>
                <a:endParaRPr lang="en-US" dirty="0"/>
              </a:p>
            </p:txBody>
          </p:sp>
        </mc:Choice>
        <mc:Fallback xmlns="">
          <p:sp>
            <p:nvSpPr>
              <p:cNvPr id="7" name="TextBox 6"/>
              <p:cNvSpPr txBox="1">
                <a:spLocks noRot="1" noChangeAspect="1" noMove="1" noResize="1" noEditPoints="1" noAdjustHandles="1" noChangeArrowheads="1" noChangeShapeType="1" noTextEdit="1"/>
              </p:cNvSpPr>
              <p:nvPr/>
            </p:nvSpPr>
            <p:spPr>
              <a:xfrm>
                <a:off x="8153400" y="4572000"/>
                <a:ext cx="609600" cy="369332"/>
              </a:xfrm>
              <a:prstGeom prst="rect">
                <a:avLst/>
              </a:prstGeom>
              <a:blipFill rotWithShape="1">
                <a:blip r:embed="rId4"/>
                <a:stretch>
                  <a:fillRect t="-8197" r="-14000" b="-2459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TextBox 7"/>
              <p:cNvSpPr txBox="1"/>
              <p:nvPr/>
            </p:nvSpPr>
            <p:spPr>
              <a:xfrm>
                <a:off x="7467600" y="5254656"/>
                <a:ext cx="609600" cy="38414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acc>
                        <m:accPr>
                          <m:chr m:val="̂"/>
                          <m:ctrlPr>
                            <a:rPr lang="en-US" i="1" smtClean="0">
                              <a:latin typeface="Cambria Math"/>
                            </a:rPr>
                          </m:ctrlPr>
                        </m:accPr>
                        <m:e>
                          <m:r>
                            <a:rPr lang="en-US" b="0" i="1" smtClean="0">
                              <a:latin typeface="Cambria Math"/>
                            </a:rPr>
                            <m:t>𝑘</m:t>
                          </m:r>
                        </m:e>
                      </m:acc>
                    </m:oMath>
                  </m:oMathPara>
                </a14:m>
                <a:endParaRPr lang="en-US" dirty="0"/>
              </a:p>
            </p:txBody>
          </p:sp>
        </mc:Choice>
        <mc:Fallback xmlns="">
          <p:sp>
            <p:nvSpPr>
              <p:cNvPr id="8" name="TextBox 7"/>
              <p:cNvSpPr txBox="1">
                <a:spLocks noRot="1" noChangeAspect="1" noMove="1" noResize="1" noEditPoints="1" noAdjustHandles="1" noChangeArrowheads="1" noChangeShapeType="1" noTextEdit="1"/>
              </p:cNvSpPr>
              <p:nvPr/>
            </p:nvSpPr>
            <p:spPr>
              <a:xfrm>
                <a:off x="7467600" y="5254656"/>
                <a:ext cx="609600" cy="384144"/>
              </a:xfrm>
              <a:prstGeom prst="rect">
                <a:avLst/>
              </a:prstGeom>
              <a:blipFill rotWithShape="1">
                <a:blip r:embed="rId5"/>
                <a:stretch>
                  <a:fillRect t="-3175" r="-18000" b="-25397"/>
                </a:stretch>
              </a:blipFill>
            </p:spPr>
            <p:txBody>
              <a:bodyPr/>
              <a:lstStyle/>
              <a:p>
                <a:r>
                  <a:rPr lang="en-US">
                    <a:noFill/>
                  </a:rPr>
                  <a:t> </a:t>
                </a:r>
              </a:p>
            </p:txBody>
          </p:sp>
        </mc:Fallback>
      </mc:AlternateContent>
      <mc:AlternateContent xmlns:mc="http://schemas.openxmlformats.org/markup-compatibility/2006" xmlns:p14="http://schemas.microsoft.com/office/powerpoint/2010/main">
        <mc:Choice Requires="p14">
          <p:contentPart p14:bwMode="auto" r:id="rId6">
            <p14:nvContentPartPr>
              <p14:cNvPr id="3" name="Ink 2"/>
              <p14:cNvContentPartPr/>
              <p14:nvPr/>
            </p14:nvContentPartPr>
            <p14:xfrm>
              <a:off x="7697520" y="4214880"/>
              <a:ext cx="678960" cy="982440"/>
            </p14:xfrm>
          </p:contentPart>
        </mc:Choice>
        <mc:Fallback xmlns="">
          <p:pic>
            <p:nvPicPr>
              <p:cNvPr id="3" name="Ink 2"/>
              <p:cNvPicPr/>
              <p:nvPr/>
            </p:nvPicPr>
            <p:blipFill>
              <a:blip r:embed="rId7"/>
              <a:stretch>
                <a:fillRect/>
              </a:stretch>
            </p:blipFill>
            <p:spPr>
              <a:xfrm>
                <a:off x="7688160" y="4205520"/>
                <a:ext cx="697680" cy="1001160"/>
              </a:xfrm>
              <a:prstGeom prst="rect">
                <a:avLst/>
              </a:prstGeom>
            </p:spPr>
          </p:pic>
        </mc:Fallback>
      </mc:AlternateContent>
    </p:spTree>
    <p:extLst>
      <p:ext uri="{BB962C8B-B14F-4D97-AF65-F5344CB8AC3E}">
        <p14:creationId xmlns:p14="http://schemas.microsoft.com/office/powerpoint/2010/main" val="392593169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7102</TotalTime>
  <Words>406</Words>
  <Application>Microsoft Office PowerPoint</Application>
  <PresentationFormat>On-screen Show (4:3)</PresentationFormat>
  <Paragraphs>45</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PowerPoint Presentation</vt:lpstr>
      <vt:lpstr>PowerPoint Presentation</vt:lpstr>
      <vt:lpstr>ভেক্টরের স্কেলার ও ভেক্টর গুণন স্কেলার বা ডট গুণনঃ দুটি ভেক্টর রাশিকে গুণ করলে যদি একটি স্কেলার রাশি পাওয়া যায় তবে তাকে স্কেলার গুণন বলে।স্কেলার গুণনের মান ভেক্টর রাশি দুটির মান এবং তাদের মধ্যবর্তী কোনের কোসাইনের গুণফলের সমান। ব্যাখ্যাঃ যদি  A ও B দুটি ভেক্টর রাশি  এবং রাশি দুটির মধ্যবর্তী কোন θ হয় তবে,  A . B=ABCosθ or, B Cosθ=(A.B)/A and A Cosθ=(A.B)/B </vt:lpstr>
      <vt:lpstr>আয়ত একক ভেক্টরের স্কেলার গুণনঃ i ̂.i ̂=1.1Cos0° or,   i ̂.i ̂=1 Similarly, j ̂.j ̂=1 &amp; k ̂.k ̂=1 So, i ̂.i ̂=j ̂.j ̂=k ̂.k ̂=1 and i ̂.j ̂=1.1Cos90° or,   i ̂.j ̂=0     </vt:lpstr>
      <vt:lpstr>১. A ⃗=A_x i ̂+A_y j ̂+A_z k ̂এবং B ⃗=B_x i ̂+B_y j ̂+B_z k ̂ হলে A ⃗.B ⃗ নির্ণয় কর। সমাধানঃ  A ⃗.B ⃗=〖(A〗_x i ̂+A_y j ̂+A_z k ̂).(B_x i ̂+B_y j ̂+B_z k ̂) =A_x i ̂  .(B_x i ̂+B_y j ̂+B_z k ̂〖)+A_y j ̂.(B〗_x i ̂+B_y j ̂+B_z k ̂〖)+A_z k ̂.(B〗_x i ̂+B_y j ̂+B_z k ̂) =A_x B_x(i ̂.i ̂)+A_x B_y(i ̂.j ̂)+A_x B_z(i ̂.k ̂)+A_y B_x(j ̂.i ̂)+A_y B_y(j ̂.j ̂)+A_y B_z(j ̂.k ̂)+A_z B_x(k ̂.i ̂)+A_z B_y(k ̂.j ̂)+A_z B_z(k ̂.k ̂) =A_x B_x+0+0+0+A_y B_y+0+0+0+A_z B_z A ⃗.B ⃗=A_x B_x+A_y B_y+A_z B_z</vt:lpstr>
      <vt:lpstr>ভেক্টর বা ক্রস গুণনঃ দুটি ভেক্টর রাশিকে গুণ করলে যদি একটি  ভেক্টর রাশি পাওয়া যায় তবে তাকে ভেক্টর গুণন বলে।ভেক্টর গুণনের মান ভেক্টর রাশি দুটির মান এবং তাদের মধ্যবর্তী কোনের সাইনের গুণফলের সমান।ভেক্টর গুণফলের দিক রাশি দুটি যে তলে অবস্থিত সেই তলে একটি ডানহাতি স্কু ভেক্টর দুটির ক্রিয়া বিন্দুতে স্থাপন করে নুন্যতম কোনে ঘুরালে স্কু যে দিকে অগ্রগামী হয় সেই দিকে। ব্যাখ্যাঃ যদি  A ⃗ ও B ⃗  দুটি ভেক্টর রাশি  এবং রাশি দুটির মধ্যবর্তী কোন θ হয় তবে A ⃗ × B ⃗  =ABSinθη ̂  এখানে, η ̂ একটি একক ভেক্টর।এটি A ⃗ × B ⃗  এর দিক নির্দেশ করে।</vt:lpstr>
      <vt:lpstr>  (1) η ̂=(A ) ⃗ × (B ) ⃗     (1) η ̂=(B ) ⃗ × A ⃗</vt:lpstr>
      <vt:lpstr>আয়ত একক ভেক্টরের ভেক্টর গুণনঃ i ̂×i ̂=1.1Sin0°η ̂ or,   i ̂×i ̂=0 Similarly, j ̂×j ̂= 0 &amp; k ̂×k ̂= 0 So, i ̂×i ̂=j ̂×j ̂=k ̂×k ̂= 0 Again, At anti-clockwise direction  i ̂×j ̂=1.1Sin90°η ̂=k ̂ Similarly, j ̂×k ̂=i ̂, k ̂×i ̂=j ̂ and At clockwise direction j ̂×i ̂=-k ̂, i ̂×k ̂=-j ̂, k ̂×j ̂=-i ̂</vt:lpstr>
      <vt:lpstr>১. A ⃗=A_x i ̂+A_y j ̂+A_z k ̂এবং B ⃗=B_x i ̂+B_y j ̂+B_z k ̂ হলে A ⃗  × B ⃗ নির্ণয় কর। সমাধানঃ  A ⃗"×" B ⃗=〖(A〗_x i ̂+A_y j ̂+A_z k ̂)×(B_x i ̂+B_y j ̂+B_z k ̂) =A_x i ̂"×"(B_x i ̂+B_y j ̂+B_z k ̂〖)+A_y j ̂"×" (B〗_x i ̂+B_y j ̂+B_z k ̂〖)+A_z k ̂"×" (B〗_x i ̂+B_y j ̂+B_z k ̂) =A_x B_x(i ̂"×" i ̂)+A_x B_y(i ̂×j ̂)+A_x B_z(i ̂×k ̂)+A_y B_x(j ̂×i ̂)+A_y B_y(j ̂×j ̂)+A_y B_z(j ̂×k ̂)+A_z B_x(k ̂×i ̂)+A_z B_y(k ̂×j ̂)+A_z B_z(k ̂×k ̂) =A_x B_x.0+A_x B_y.k ̂〖+A〗_x B_z(-j ̂)+A_y B_x(-k ̂)+A_y B_y.0+A_y B_z.i ̂ +A_z B_x.j ̂+A_z B_y(-i ̂)+A_z B_z.0  </vt:lpstr>
      <vt:lpstr>=0+A_x B_y k ̂〖-A〗_x B_z j ̂ - A_y B_x k ̂+0+A_y B_z i ̂+A_z B_x j ̂-A_z B_y i ̂+0 =A_y B_z i ̂-A_z B_y i ̂〖-A〗_x B_z j ̂+A_z B_x j ̂〖+A〗_x B_y k ̂- A_y B_x k ̂ =i ̂(A_y B_z-A_z B_y) -j ̂(A_x B_z  -A_z B_x)+k ̂(A_x B_y- A_y B_x) ∴ A ⃗×B ⃗=|■8(i ̂&amp;j ̂&amp;k ̂@A_x&amp;A_y&amp;A_z@B_x&amp;B_y&amp;B_z )|</vt:lpstr>
    </vt:vector>
  </TitlesOfParts>
  <Company>biit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SEMESTER AUTOMOBILE  6241</dc:title>
  <dc:creator>Makmal</dc:creator>
  <cp:lastModifiedBy>CM</cp:lastModifiedBy>
  <cp:revision>2451</cp:revision>
  <dcterms:created xsi:type="dcterms:W3CDTF">2013-10-23T03:49:37Z</dcterms:created>
  <dcterms:modified xsi:type="dcterms:W3CDTF">2023-09-28T02:30:34Z</dcterms:modified>
</cp:coreProperties>
</file>