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58" r:id="rId4"/>
    <p:sldId id="259" r:id="rId5"/>
    <p:sldId id="260" r:id="rId6"/>
    <p:sldId id="265" r:id="rId7"/>
    <p:sldId id="267" r:id="rId8"/>
    <p:sldId id="279" r:id="rId9"/>
    <p:sldId id="262" r:id="rId10"/>
    <p:sldId id="263" r:id="rId11"/>
    <p:sldId id="280" r:id="rId12"/>
    <p:sldId id="26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67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229600" cy="4038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Welcome to my presentation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Md.Ibrahim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Abykxjbx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SutonnyMJ" pitchFamily="2" charset="0"/>
                  </a:rPr>
                  <a:t>c</a:t>
                </a:r>
                <a:r>
                  <a:rPr lang="en-US" dirty="0" err="1" smtClean="0">
                    <a:latin typeface="SutonnyMJ" pitchFamily="2" charset="0"/>
                  </a:rPr>
                  <a:t>Ögvb</a:t>
                </a:r>
                <a:r>
                  <a:rPr lang="en-US" dirty="0" smtClean="0">
                    <a:latin typeface="SutonnyMJ" pitchFamily="2" charset="0"/>
                  </a:rPr>
                  <a:t> Ki †h,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80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16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40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°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60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°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80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°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16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অধ্য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য়-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১৩</a:t>
            </a:r>
            <a:r>
              <a:rPr lang="bn-IN" dirty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স্থানাঙ্ক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উদ্দেশ্যঃ </a:t>
            </a:r>
            <a:br>
              <a:rPr lang="as-IN" sz="3600" dirty="0">
                <a:latin typeface="NikoshBAN" pitchFamily="2" charset="0"/>
                <a:cs typeface="NikoshBAN" pitchFamily="2" charset="0"/>
              </a:rPr>
            </a:br>
            <a:r>
              <a:rPr lang="as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*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স্থানাংক সম্পর্কে ধারণা লাভ করবেন; </a:t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*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কার্তেসীয় ও পোলার স্থানাংক সম্পর্কে ধারণা লাভ এবং তা প্রয়োগের দক্ষতা অর্জন করবেন; </a:t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*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দুইটি বিন্দুর মধ্যবর্তী দূরত্ব নির্ণয়ে দক্ষতা অর্জন করবেন; </a:t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*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কোন রেখাংশকে নির্দিষ্ট অনুপাতে বিভক্তি করতে পারবেন; </a:t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*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ত্রিভুজের ক্ষেত্রফল নির্ণয় করে তা প্রয়োগের দক্ষতা অর্জন করবেন;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SutonnyMJ" pitchFamily="2" charset="0"/>
              </a:rPr>
              <a:t>‡</a:t>
            </a:r>
            <a:r>
              <a:rPr lang="en-US" b="0" dirty="0" err="1" smtClean="0">
                <a:latin typeface="SutonnyMJ" pitchFamily="2" charset="0"/>
              </a:rPr>
              <a:t>cvjvi</a:t>
            </a:r>
            <a:r>
              <a:rPr lang="en-US" b="0" dirty="0" smtClean="0">
                <a:latin typeface="SutonnyMJ" pitchFamily="2" charset="0"/>
              </a:rPr>
              <a:t> I </a:t>
            </a:r>
            <a:r>
              <a:rPr lang="en-US" b="0" dirty="0" err="1" smtClean="0">
                <a:latin typeface="SutonnyMJ" pitchFamily="2" charset="0"/>
              </a:rPr>
              <a:t>Kv‡Z©mxq</a:t>
            </a:r>
            <a:r>
              <a:rPr lang="en-US" b="0" dirty="0" smtClean="0">
                <a:latin typeface="SutonnyMJ" pitchFamily="2" charset="0"/>
              </a:rPr>
              <a:t> ¯’vbv¼</a:t>
            </a:r>
            <a:endParaRPr lang="en-US" dirty="0"/>
          </a:p>
        </p:txBody>
      </p:sp>
      <p:pic>
        <p:nvPicPr>
          <p:cNvPr id="4" name="Picture 2" descr="C:\Users\Ibrahim\AppData\Local\Microsoft\Windows\INetCache\IE\WT0RP7AW\500px-Polar_to_cartesian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160" y="1600200"/>
            <a:ext cx="45716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78" y="1600200"/>
            <a:ext cx="78070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4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810298"/>
            <a:ext cx="7086601" cy="577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1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40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8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5338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8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82906"/>
            <a:ext cx="5715000" cy="55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37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1835264" y="1600200"/>
            <a:ext cx="5473471" cy="4525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7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74784"/>
            <a:ext cx="5514975" cy="18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wØZxq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Aa¨vq</a:t>
            </a:r>
            <a:endParaRPr lang="en-US" dirty="0">
              <a:latin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</a:rPr>
                  <a:t>ম্যাট্রিক্সের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মাধ্যমে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সমাধান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কর</a:t>
                </a:r>
                <a:r>
                  <a:rPr lang="en-US" dirty="0">
                    <a:latin typeface="SutonnyMJ" pitchFamily="2" charset="0"/>
                  </a:rPr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7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</a:rPr>
                  <a:t>ম্যাট্রিক্সের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সাহায্যে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প্রদত্ত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সমীকরণ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তিনটিকে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নিম্ন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আকারে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লেখা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 err="1">
                    <a:latin typeface="SutonnyMJ" pitchFamily="2" charset="0"/>
                  </a:rPr>
                  <a:t>যায়</a:t>
                </a:r>
                <a:r>
                  <a:rPr lang="en-US" dirty="0">
                    <a:latin typeface="SutonnyMJ" pitchFamily="2" charset="0"/>
                  </a:rPr>
                  <a:t> </a:t>
                </a:r>
                <a:r>
                  <a:rPr lang="en-US" dirty="0">
                    <a:latin typeface="SutonnyMJ" pitchFamily="2" charset="0"/>
                  </a:rPr>
                  <a:t>-</a:t>
                </a:r>
                <a:endParaRPr lang="en-US" dirty="0">
                  <a:latin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AX=L………(1)</a:t>
                </a:r>
              </a:p>
              <a:p>
                <a:pPr marL="0" indent="0">
                  <a:buNone/>
                </a:pPr>
                <a:r>
                  <a:rPr lang="en-US" dirty="0" err="1"/>
                  <a:t>যেখানে</a:t>
                </a:r>
                <a:r>
                  <a:rPr lang="en-US" dirty="0"/>
                  <a:t> A=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X=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L=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এখন</a:t>
                </a:r>
                <a:r>
                  <a:rPr lang="en-US" dirty="0"/>
                  <a:t> 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=1(-5-7)-1((-2-14)+1(2-10)</a:t>
                </a:r>
              </a:p>
              <a:p>
                <a:pPr marL="0" indent="0">
                  <a:buNone/>
                </a:pPr>
                <a:r>
                  <a:rPr lang="en-US" dirty="0"/>
                  <a:t>=-12+16-8</a:t>
                </a:r>
              </a:p>
              <a:p>
                <a:pPr marL="0" indent="0">
                  <a:buNone/>
                </a:pPr>
                <a:r>
                  <a:rPr lang="en-US" dirty="0"/>
                  <a:t>-4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dirty="0" err="1"/>
                  <a:t>এর</a:t>
                </a:r>
                <a:r>
                  <a:rPr lang="en-US" dirty="0"/>
                  <a:t> </a:t>
                </a:r>
                <a:r>
                  <a:rPr lang="en-US" dirty="0" err="1"/>
                  <a:t>উপাদানগুলোর</a:t>
                </a:r>
                <a:r>
                  <a:rPr lang="en-US" dirty="0"/>
                  <a:t> </a:t>
                </a:r>
                <a:r>
                  <a:rPr lang="en-US" dirty="0" err="1"/>
                  <a:t>সহগুনক</a:t>
                </a:r>
                <a:r>
                  <a:rPr lang="en-US" dirty="0"/>
                  <a:t> –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4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indent="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295400"/>
                <a:ext cx="4040188" cy="5410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dirty="0"/>
                  <a:t>A</a:t>
                </a:r>
                <a:r>
                  <a:rPr lang="en-US" baseline="-25000" dirty="0"/>
                  <a:t>11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sz="3200" baseline="-25000" dirty="0" smtClean="0"/>
                  <a:t>       =-5 - 7</a:t>
                </a:r>
                <a:r>
                  <a:rPr lang="en-US" sz="3200" baseline="-25000" dirty="0"/>
                  <a:t>=-12</a:t>
                </a:r>
                <a:r>
                  <a:rPr lang="en-US" baseline="-25000" dirty="0"/>
                  <a:t>	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</a:t>
                </a:r>
                <a:r>
                  <a:rPr lang="en-US" baseline="-25000" dirty="0" smtClean="0"/>
                  <a:t>12 </a:t>
                </a:r>
                <a:r>
                  <a:rPr lang="en-US" dirty="0"/>
                  <a:t>=</a:t>
                </a:r>
                <a:r>
                  <a:rPr lang="en-US" dirty="0" smtClean="0"/>
                  <a:t> </a:t>
                </a:r>
                <a:r>
                  <a:rPr lang="en-US" sz="36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= - (</a:t>
                </a:r>
                <a:r>
                  <a:rPr lang="en-US" dirty="0"/>
                  <a:t>2-14)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=</a:t>
                </a:r>
                <a:r>
                  <a:rPr lang="en-US" dirty="0"/>
                  <a:t>16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A</a:t>
                </a:r>
                <a:r>
                  <a:rPr lang="en-US" baseline="-25000" dirty="0" smtClean="0"/>
                  <a:t>13</a:t>
                </a:r>
                <a:r>
                  <a:rPr lang="en-US" dirty="0" smtClean="0"/>
                  <a:t>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=</a:t>
                </a:r>
                <a:r>
                  <a:rPr lang="en-US" dirty="0"/>
                  <a:t>2-10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=-</a:t>
                </a:r>
                <a:r>
                  <a:rPr lang="en-US" dirty="0"/>
                  <a:t>8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A</a:t>
                </a:r>
                <a:r>
                  <a:rPr lang="en-US" baseline="-25000" dirty="0" smtClean="0"/>
                  <a:t>21 </a:t>
                </a:r>
                <a:r>
                  <a:rPr lang="en-US" dirty="0"/>
                  <a:t>=</a:t>
                </a:r>
                <a:r>
                  <a:rPr lang="en-US" dirty="0" smtClean="0"/>
                  <a:t> </a:t>
                </a:r>
                <a:r>
                  <a:rPr lang="en-US" sz="3600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= - (-</a:t>
                </a:r>
                <a:r>
                  <a:rPr lang="en-US" dirty="0"/>
                  <a:t>1-1)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=</a:t>
                </a:r>
                <a:r>
                  <a:rPr lang="en-US" dirty="0"/>
                  <a:t>2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295400"/>
                <a:ext cx="4040188" cy="5410200"/>
              </a:xfrm>
              <a:blipFill rotWithShape="1">
                <a:blip r:embed="rId2"/>
                <a:stretch>
                  <a:fillRect l="-1810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295400"/>
                <a:ext cx="4041775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A</a:t>
                </a:r>
                <a:r>
                  <a:rPr lang="en-US" baseline="-25000" dirty="0"/>
                  <a:t>2</a:t>
                </a:r>
                <a:r>
                  <a:rPr lang="en-US" baseline="-25000" dirty="0" smtClean="0"/>
                  <a:t>2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=(-</a:t>
                </a:r>
                <a:r>
                  <a:rPr lang="en-US" dirty="0" smtClean="0"/>
                  <a:t>1-2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dirty="0" smtClean="0"/>
                  <a:t>=-</a:t>
                </a:r>
                <a:r>
                  <a:rPr lang="en-US" dirty="0" smtClean="0"/>
                  <a:t>3,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</a:t>
                </a:r>
                <a:r>
                  <a:rPr lang="en-US" baseline="-25000" dirty="0" smtClean="0"/>
                  <a:t>23</a:t>
                </a:r>
                <a:r>
                  <a:rPr lang="en-US" dirty="0"/>
                  <a:t>=</a:t>
                </a:r>
                <a:r>
                  <a:rPr lang="en-US" dirty="0" smtClean="0"/>
                  <a:t> 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en-US" dirty="0" smtClean="0"/>
                  <a:t> - (</a:t>
                </a:r>
                <a:r>
                  <a:rPr lang="en-US" dirty="0" smtClean="0"/>
                  <a:t>1-2)=1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A</a:t>
                </a:r>
                <a:r>
                  <a:rPr lang="en-US" baseline="-25000" dirty="0"/>
                  <a:t>3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=7-5=2,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</a:t>
                </a:r>
                <a:r>
                  <a:rPr lang="en-US" baseline="-25000" dirty="0" smtClean="0"/>
                  <a:t>32</a:t>
                </a:r>
                <a:r>
                  <a:rPr lang="en-US" dirty="0"/>
                  <a:t>=</a:t>
                </a:r>
                <a:r>
                  <a:rPr lang="en-US" dirty="0" smtClean="0"/>
                  <a:t> </a:t>
                </a:r>
                <a:r>
                  <a:rPr lang="en-US" dirty="0" smtClean="0"/>
                  <a:t>-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en-US" dirty="0" smtClean="0"/>
                  <a:t> - (</a:t>
                </a:r>
                <a:r>
                  <a:rPr lang="en-US" dirty="0" smtClean="0"/>
                  <a:t>7-2</a:t>
                </a:r>
                <a:r>
                  <a:rPr lang="en-US" dirty="0" smtClean="0"/>
                  <a:t>)= -</a:t>
                </a:r>
                <a:r>
                  <a:rPr lang="en-US" dirty="0" smtClean="0"/>
                  <a:t>5,</a:t>
                </a:r>
                <a:r>
                  <a:rPr lang="en-US" dirty="0"/>
                  <a:t> A</a:t>
                </a:r>
                <a:r>
                  <a:rPr lang="en-US" baseline="-25000" dirty="0"/>
                  <a:t>3</a:t>
                </a:r>
                <a:r>
                  <a:rPr lang="en-US" baseline="-25000" dirty="0" smtClean="0"/>
                  <a:t>3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=5-2=3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295400"/>
                <a:ext cx="4041775" cy="5410200"/>
              </a:xfrm>
              <a:blipFill rotWithShape="1"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6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533400"/>
                <a:ext cx="6781800" cy="4497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এখন</a:t>
                </a:r>
                <a:r>
                  <a:rPr lang="en-US" dirty="0"/>
                  <a:t>, </a:t>
                </a:r>
                <a:r>
                  <a:rPr lang="en-US" dirty="0" err="1"/>
                  <a:t>উপাদানগুলোর</a:t>
                </a:r>
                <a:r>
                  <a:rPr lang="en-US" dirty="0"/>
                  <a:t> </a:t>
                </a:r>
                <a:r>
                  <a:rPr lang="en-US" dirty="0" err="1"/>
                  <a:t>সহগুনক</a:t>
                </a:r>
                <a:r>
                  <a:rPr lang="en-US" dirty="0"/>
                  <a:t> </a:t>
                </a:r>
                <a:r>
                  <a:rPr lang="en-US" dirty="0" err="1"/>
                  <a:t>দিয়ে</a:t>
                </a:r>
                <a:r>
                  <a:rPr lang="en-US" dirty="0"/>
                  <a:t> </a:t>
                </a:r>
                <a:r>
                  <a:rPr lang="en-US" dirty="0" err="1"/>
                  <a:t>গঠিত</a:t>
                </a:r>
                <a:r>
                  <a:rPr lang="en-US" dirty="0"/>
                  <a:t> </a:t>
                </a:r>
                <a:r>
                  <a:rPr lang="en-US" dirty="0" err="1"/>
                  <a:t>ম্যাট্রিক্স</a:t>
                </a:r>
                <a:r>
                  <a:rPr lang="en-US" dirty="0"/>
                  <a:t> </a:t>
                </a:r>
                <a:r>
                  <a:rPr lang="en-US" dirty="0" smtClean="0"/>
                  <a:t>–</a:t>
                </a:r>
              </a:p>
              <a:p>
                <a:endParaRPr lang="en-US" dirty="0"/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/>
                      </a:rPr>
                      <m:t>∴</m:t>
                    </m:r>
                    <m:r>
                      <a:rPr lang="en-US" i="1">
                        <a:latin typeface="Cambria Math"/>
                      </a:rPr>
                      <m:t>𝐴𝑑𝑗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𝐴𝑑𝑗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নং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সমীকরণ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হতে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পাই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, 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mr>
                      </m:m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108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104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144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156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72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52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3400"/>
                <a:ext cx="6781800" cy="4497129"/>
              </a:xfrm>
              <a:prstGeom prst="rect">
                <a:avLst/>
              </a:prstGeom>
              <a:blipFill rotWithShape="1">
                <a:blip r:embed="rId2"/>
                <a:stretch>
                  <a:fillRect l="-809" t="-814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0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143000"/>
                <a:ext cx="65532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অনুশীলনী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                                         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9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  <a:p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)   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9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6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43000"/>
                <a:ext cx="65532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837" t="-2116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7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</a:rPr>
              <a:t>Z…</a:t>
            </a:r>
            <a:r>
              <a:rPr lang="en-US" dirty="0" err="1" smtClean="0">
                <a:latin typeface="SutonnyMJ" pitchFamily="2" charset="0"/>
              </a:rPr>
              <a:t>Zxq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Aa¨vq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err="1" smtClean="0">
                <a:latin typeface="SutonnyMJ" pitchFamily="2" charset="0"/>
              </a:rPr>
              <a:t>eûc`x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I </a:t>
            </a:r>
            <a:r>
              <a:rPr lang="en-US" dirty="0" err="1" smtClean="0">
                <a:latin typeface="SutonnyMJ" pitchFamily="2" charset="0"/>
              </a:rPr>
              <a:t>eûc`x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mgxKiY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534400" cy="5791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bx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smtClean="0">
                    <a:latin typeface="SutonnyMJ" pitchFamily="2" charset="0"/>
                  </a:rPr>
                  <a:t>mgxKi‡Yi</a:t>
                </a: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SutonnyMJ" pitchFamily="2" charset="0"/>
                  </a:rPr>
                  <a:t>g~jØq</a:t>
                </a:r>
                <a:r>
                  <a:rPr lang="en-US" sz="2400" dirty="0" smtClean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SutonnyMJ" pitchFamily="2" charset="0"/>
                  </a:rPr>
                  <a:t>wbðvqK</a:t>
                </a:r>
                <a:r>
                  <a:rPr lang="en-US" sz="2400" dirty="0" smtClean="0">
                    <a:latin typeface="SutonnyMJ" pitchFamily="2" charset="0"/>
                  </a:rPr>
                  <a:t> ,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𝑎𝑐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SutonnyMJ" pitchFamily="2" charset="0"/>
                  </a:rPr>
                  <a:t>g~jØ‡qi</a:t>
                </a:r>
                <a:r>
                  <a:rPr lang="en-US" sz="2400" dirty="0">
                    <a:latin typeface="SutonnyMJ" pitchFamily="2" charset="0"/>
                  </a:rPr>
                  <a:t> </a:t>
                </a:r>
                <a:r>
                  <a:rPr lang="en-US" sz="2400" dirty="0" smtClean="0">
                    <a:latin typeface="SutonnyMJ" pitchFamily="2" charset="0"/>
                  </a:rPr>
                  <a:t>†</a:t>
                </a:r>
                <a:r>
                  <a:rPr lang="en-US" sz="2400" dirty="0" err="1" smtClean="0">
                    <a:latin typeface="SutonnyMJ" pitchFamily="2" charset="0"/>
                  </a:rPr>
                  <a:t>hvMdj</a:t>
                </a:r>
                <a:r>
                  <a:rPr lang="en-US" sz="2400" dirty="0" smtClean="0">
                    <a:latin typeface="SutonnyMJ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mnM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latin typeface="SutonnyMJ" pitchFamily="2" charset="0"/>
                              </a:rPr>
                              <m:t>Gi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latin typeface="SutonnyMJ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latin typeface="SutonnyMJ" pitchFamily="2" charset="0"/>
                              </a:rPr>
                              <m:t>mnM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SutonnyMJ" pitchFamily="2" charset="0"/>
                  </a:rPr>
                  <a:t>g~jØ‡qi</a:t>
                </a:r>
                <a:r>
                  <a:rPr lang="en-US" sz="2400" dirty="0" smtClean="0">
                    <a:latin typeface="SutonnyMJ" pitchFamily="2" charset="0"/>
                  </a:rPr>
                  <a:t> ¸</a:t>
                </a:r>
                <a:r>
                  <a:rPr lang="en-US" sz="2400" dirty="0" err="1" smtClean="0">
                    <a:latin typeface="SutonnyMJ" pitchFamily="2" charset="0"/>
                  </a:rPr>
                  <a:t>bdj</a:t>
                </a:r>
                <a:r>
                  <a:rPr lang="en-US" sz="2400" dirty="0" smtClean="0">
                    <a:latin typeface="SutonnyMJ" pitchFamily="2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dirty="0" smtClean="0">
                            <a:latin typeface="SutonnyMJ" pitchFamily="2" charset="0"/>
                          </a:rPr>
                          <m:t>ewR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©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`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0" dirty="0" smtClean="0">
                            <a:latin typeface="SutonnyMJ" pitchFamily="2" charset="0"/>
                          </a:rPr>
                          <m:t>ewR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©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SutonnyMJ" pitchFamily="2" charset="0"/>
                          </a:rPr>
                          <m:t>`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SutonnyMJ" pitchFamily="2" charset="0"/>
                  </a:rPr>
                  <a:t>g~jØq</a:t>
                </a:r>
                <a:r>
                  <a:rPr lang="en-US" sz="2400" dirty="0" smtClean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latin typeface="SutonnyMJ" pitchFamily="2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SutonnyMJ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 smtClean="0">
                    <a:latin typeface="SutonnyMJ" pitchFamily="2" charset="0"/>
                    <a:cs typeface="Times New Roman" pitchFamily="18" charset="0"/>
                  </a:rPr>
                  <a:t> n‡j, </a:t>
                </a:r>
                <a:r>
                  <a:rPr lang="en-US" sz="2400" dirty="0" err="1" smtClean="0">
                    <a:latin typeface="SutonnyMJ" pitchFamily="2" charset="0"/>
                    <a:cs typeface="Times New Roman" pitchFamily="18" charset="0"/>
                  </a:rPr>
                  <a:t>mgxKiY</a:t>
                </a:r>
                <a:r>
                  <a:rPr lang="en-US" sz="2400" dirty="0" smtClean="0">
                    <a:latin typeface="SutonnyMJ" pitchFamily="2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 (</a:t>
                </a:r>
                <a:r>
                  <a:rPr lang="en-US" sz="2400" dirty="0" smtClean="0">
                    <a:latin typeface="SutonnyMJ" pitchFamily="2" charset="0"/>
                  </a:rPr>
                  <a:t>g~jØ‡qi</a:t>
                </a:r>
                <a:r>
                  <a:rPr lang="en-US" sz="2400" dirty="0">
                    <a:latin typeface="SutonnyMJ" pitchFamily="2" charset="0"/>
                  </a:rPr>
                  <a:t> </a:t>
                </a:r>
                <a:r>
                  <a:rPr lang="en-US" sz="2400" dirty="0" smtClean="0">
                    <a:latin typeface="SutonnyMJ" pitchFamily="2" charset="0"/>
                  </a:rPr>
                  <a:t>†</a:t>
                </a:r>
                <a:r>
                  <a:rPr lang="en-US" sz="2400" dirty="0" err="1" smtClean="0">
                    <a:latin typeface="SutonnyMJ" pitchFamily="2" charset="0"/>
                  </a:rPr>
                  <a:t>hvMdj</a:t>
                </a:r>
                <a:r>
                  <a:rPr lang="en-US" sz="2400" dirty="0" smtClean="0">
                    <a:latin typeface="SutonnyMJ" pitchFamily="2" charset="0"/>
                  </a:rPr>
                  <a:t> )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400" dirty="0" smtClean="0">
                        <a:latin typeface="SutonnyMJ" pitchFamily="2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dirty="0" smtClean="0">
                        <a:latin typeface="SutonnyMJ" pitchFamily="2" charset="0"/>
                      </a:rPr>
                      <m:t>~</m:t>
                    </m:r>
                    <m:r>
                      <m:rPr>
                        <m:nor/>
                      </m:rPr>
                      <a:rPr lang="en-US" sz="2400" dirty="0" smtClean="0">
                        <a:latin typeface="SutonnyMJ" pitchFamily="2" charset="0"/>
                      </a:rPr>
                      <m:t>j</m:t>
                    </m:r>
                    <m:r>
                      <m:rPr>
                        <m:nor/>
                      </m:rPr>
                      <a:rPr lang="en-US" sz="2400" dirty="0" smtClean="0">
                        <a:latin typeface="SutonnyMJ" pitchFamily="2" charset="0"/>
                      </a:rPr>
                      <m:t>Ø‡</m:t>
                    </m:r>
                    <m:r>
                      <m:rPr>
                        <m:nor/>
                      </m:rPr>
                      <a:rPr lang="en-US" sz="2400" dirty="0" smtClean="0">
                        <a:latin typeface="SutonnyMJ" pitchFamily="2" charset="0"/>
                      </a:rPr>
                      <m:t>qi</m:t>
                    </m:r>
                    <m:r>
                      <m:rPr>
                        <m:nor/>
                      </m:rPr>
                      <a:rPr lang="en-US" sz="2400" dirty="0" smtClean="0">
                        <a:latin typeface="SutonnyMJ" pitchFamily="2" charset="0"/>
                      </a:rPr>
                      <m:t> ¸</m:t>
                    </m:r>
                    <m:r>
                      <m:rPr>
                        <m:nor/>
                      </m:rPr>
                      <a:rPr lang="en-US" sz="2400" dirty="0" smtClean="0">
                        <a:latin typeface="SutonnyMJ" pitchFamily="2" charset="0"/>
                      </a:rPr>
                      <m:t>bdj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0</a:t>
                </a: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534400" cy="5791200"/>
              </a:xfrm>
              <a:blipFill rotWithShape="1">
                <a:blip r:embed="rId2"/>
                <a:stretch>
                  <a:fillRect l="-1857" t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1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0207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en-US" sz="2400" dirty="0" err="1" smtClean="0">
                    <a:latin typeface="SutonnyMJ" pitchFamily="2" charset="0"/>
                  </a:rPr>
                  <a:t>Gi</a:t>
                </a:r>
                <a:r>
                  <a:rPr lang="en-US" sz="2400" dirty="0" smtClean="0"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latin typeface="SutonnyMJ" pitchFamily="2" charset="0"/>
                  </a:rPr>
                  <a:t>gvb</a:t>
                </a:r>
                <a:r>
                  <a:rPr lang="en-US" sz="2400" dirty="0" smtClean="0">
                    <a:latin typeface="SutonnyMJ" pitchFamily="2" charset="0"/>
                  </a:rPr>
                  <a:t> KZ </a:t>
                </a:r>
                <a:r>
                  <a:rPr lang="en-US" sz="2400" dirty="0" err="1" smtClean="0">
                    <a:latin typeface="SutonnyMJ" pitchFamily="2" charset="0"/>
                  </a:rPr>
                  <a:t>n‡j</a:t>
                </a:r>
                <a:r>
                  <a:rPr lang="en-US" sz="2400" dirty="0" smtClean="0">
                    <a:latin typeface="SutonnyMJ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−(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0" dirty="0" err="1" smtClean="0">
                    <a:latin typeface="SutonnyMJ" pitchFamily="2" charset="0"/>
                  </a:rPr>
                  <a:t>mgxKi‡Yi</a:t>
                </a:r>
                <a:r>
                  <a:rPr lang="en-US" sz="2400" b="0" dirty="0" smtClean="0"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latin typeface="SutonnyMJ" pitchFamily="2" charset="0"/>
                  </a:rPr>
                  <a:t>g~jØq</a:t>
                </a:r>
                <a:r>
                  <a:rPr lang="en-US" sz="2400" dirty="0" smtClean="0"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latin typeface="SutonnyMJ" pitchFamily="2" charset="0"/>
                  </a:rPr>
                  <a:t>ev¯Íe</a:t>
                </a:r>
                <a:r>
                  <a:rPr lang="en-US" sz="2400" dirty="0" smtClean="0">
                    <a:latin typeface="SutonnyMJ" pitchFamily="2" charset="0"/>
                  </a:rPr>
                  <a:t> I </a:t>
                </a:r>
                <a:r>
                  <a:rPr lang="en-US" sz="2400" dirty="0" err="1" smtClean="0">
                    <a:latin typeface="SutonnyMJ" pitchFamily="2" charset="0"/>
                  </a:rPr>
                  <a:t>mgvb</a:t>
                </a:r>
                <a:r>
                  <a:rPr lang="en-US" sz="2400" dirty="0" smtClean="0"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latin typeface="SutonnyMJ" pitchFamily="2" charset="0"/>
                  </a:rPr>
                  <a:t>n‡e</a:t>
                </a:r>
                <a:r>
                  <a:rPr lang="en-US" sz="2400" dirty="0" smtClean="0">
                    <a:latin typeface="SutonnyMJ" pitchFamily="2" charset="0"/>
                  </a:rPr>
                  <a:t> ?</a:t>
                </a:r>
                <a:r>
                  <a:rPr lang="en-US" sz="2400" b="0" dirty="0" smtClean="0">
                    <a:latin typeface="SutonnyMJ" pitchFamily="2" charset="0"/>
                  </a:rPr>
                  <a:t/>
                </a:r>
                <a:br>
                  <a:rPr lang="en-US" sz="2400" b="0" dirty="0" smtClean="0">
                    <a:latin typeface="SutonnyMJ" pitchFamily="2" charset="0"/>
                  </a:rPr>
                </a:br>
                <a:endParaRPr lang="en-US" sz="24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020762"/>
              </a:xfrm>
              <a:blipFill rotWithShape="1">
                <a:blip r:embed="rId2"/>
                <a:stretch>
                  <a:fillRect t="-8929"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19200"/>
                <a:ext cx="7772400" cy="490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latin typeface="SutonnyMJ" pitchFamily="2" charset="0"/>
                  </a:rPr>
                  <a:t>cÖ`Ë </a:t>
                </a:r>
                <a:r>
                  <a:rPr lang="en-US" sz="2000" dirty="0" err="1" smtClean="0">
                    <a:latin typeface="SutonnyMJ" pitchFamily="2" charset="0"/>
                  </a:rPr>
                  <a:t>mgxKiY</a:t>
                </a:r>
                <a:r>
                  <a:rPr lang="en-US" sz="2000" dirty="0" smtClean="0">
                    <a:latin typeface="SutonnyMJ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−(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 smtClean="0">
                  <a:latin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SutonnyMJ" pitchFamily="2" charset="0"/>
                  </a:rPr>
                  <a:t>wbðvqK 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𝑎𝑐</m:t>
                    </m:r>
                  </m:oMath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err="1" smtClean="0">
                    <a:latin typeface="SutonnyMJ" pitchFamily="2" charset="0"/>
                    <a:cs typeface="Times New Roman" pitchFamily="18" charset="0"/>
                  </a:rPr>
                  <a:t>ev</a:t>
                </a:r>
                <a:r>
                  <a:rPr lang="en-US" sz="2000" dirty="0" smtClean="0">
                    <a:latin typeface="SutonnyMJ" pitchFamily="2" charset="0"/>
                    <a:cs typeface="Times New Roman" pitchFamily="18" charset="0"/>
                  </a:rPr>
                  <a:t>,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en-US" sz="2000" dirty="0" smtClean="0">
                    <a:latin typeface="SutonnyMJ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4</m:t>
                    </m:r>
                  </m:oMath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err="1" smtClean="0">
                    <a:latin typeface="SutonnyMJ" pitchFamily="2" charset="0"/>
                  </a:rPr>
                  <a:t>g~jØq</a:t>
                </a:r>
                <a:r>
                  <a:rPr lang="en-US" sz="2000" dirty="0" smtClean="0">
                    <a:latin typeface="SutonnyMJ" pitchFamily="2" charset="0"/>
                  </a:rPr>
                  <a:t> </a:t>
                </a:r>
                <a:r>
                  <a:rPr lang="en-US" sz="2000" dirty="0" err="1" smtClean="0">
                    <a:latin typeface="SutonnyMJ" pitchFamily="2" charset="0"/>
                  </a:rPr>
                  <a:t>ev¯Íe</a:t>
                </a:r>
                <a:r>
                  <a:rPr lang="en-US" sz="2000" dirty="0" smtClean="0">
                    <a:latin typeface="SutonnyMJ" pitchFamily="2" charset="0"/>
                  </a:rPr>
                  <a:t> I </a:t>
                </a:r>
                <a:r>
                  <a:rPr lang="en-US" sz="2000" dirty="0" err="1" smtClean="0">
                    <a:latin typeface="SutonnyMJ" pitchFamily="2" charset="0"/>
                  </a:rPr>
                  <a:t>mgvb</a:t>
                </a:r>
                <a:r>
                  <a:rPr lang="en-US" sz="2000" dirty="0" smtClean="0">
                    <a:latin typeface="SutonnyMJ" pitchFamily="2" charset="0"/>
                  </a:rPr>
                  <a:t> </a:t>
                </a:r>
                <a:r>
                  <a:rPr lang="en-US" sz="2000" dirty="0" err="1" smtClean="0">
                    <a:latin typeface="SutonnyMJ" pitchFamily="2" charset="0"/>
                  </a:rPr>
                  <a:t>n‡e</a:t>
                </a:r>
                <a:r>
                  <a:rPr lang="en-US" sz="2000" dirty="0" smtClean="0">
                    <a:latin typeface="SutonnyMJ" pitchFamily="2" charset="0"/>
                  </a:rPr>
                  <a:t> ,</a:t>
                </a:r>
                <a:r>
                  <a:rPr lang="en-US" sz="2000" dirty="0" err="1" smtClean="0">
                    <a:latin typeface="SutonnyMJ" pitchFamily="2" charset="0"/>
                  </a:rPr>
                  <a:t>hw</a:t>
                </a:r>
                <a:r>
                  <a:rPr lang="en-US" sz="2000" dirty="0" smtClean="0">
                    <a:latin typeface="SutonnyMJ" pitchFamily="2" charset="0"/>
                  </a:rPr>
                  <a:t>` </a:t>
                </a:r>
                <a:r>
                  <a:rPr lang="en-US" sz="2000" dirty="0" err="1" smtClean="0">
                    <a:latin typeface="SutonnyMJ" pitchFamily="2" charset="0"/>
                  </a:rPr>
                  <a:t>mgxKi‡Yi</a:t>
                </a:r>
                <a:r>
                  <a:rPr lang="en-US" sz="2000" dirty="0" smtClean="0">
                    <a:latin typeface="SutonnyMJ" pitchFamily="2" charset="0"/>
                  </a:rPr>
                  <a:t> </a:t>
                </a:r>
                <a:r>
                  <a:rPr lang="en-US" sz="2000" dirty="0" err="1" smtClean="0">
                    <a:latin typeface="SutonnyMJ" pitchFamily="2" charset="0"/>
                  </a:rPr>
                  <a:t>wbðv†Ki</a:t>
                </a:r>
                <a:r>
                  <a:rPr lang="en-US" sz="2000" dirty="0" smtClean="0">
                    <a:latin typeface="SutonnyMJ" pitchFamily="2" charset="0"/>
                  </a:rPr>
                  <a:t> </a:t>
                </a:r>
                <a:r>
                  <a:rPr lang="en-US" sz="2000" dirty="0" err="1" smtClean="0">
                    <a:latin typeface="SutonnyMJ" pitchFamily="2" charset="0"/>
                  </a:rPr>
                  <a:t>gvb</a:t>
                </a:r>
                <a:r>
                  <a:rPr lang="en-US" sz="2000" dirty="0" smtClean="0">
                    <a:latin typeface="SutonnyMJ" pitchFamily="2" charset="0"/>
                  </a:rPr>
                  <a:t> </a:t>
                </a:r>
                <a:r>
                  <a:rPr lang="en-US" sz="2000" dirty="0" err="1" smtClean="0">
                    <a:latin typeface="SutonnyMJ" pitchFamily="2" charset="0"/>
                  </a:rPr>
                  <a:t>k~b</a:t>
                </a:r>
                <a:r>
                  <a:rPr lang="en-US" sz="2000" dirty="0" smtClean="0">
                    <a:latin typeface="SutonnyMJ" pitchFamily="2" charset="0"/>
                  </a:rPr>
                  <a:t>¨ </a:t>
                </a:r>
                <a:r>
                  <a:rPr lang="en-US" sz="2000" dirty="0" err="1" smtClean="0">
                    <a:latin typeface="SutonnyMJ" pitchFamily="2" charset="0"/>
                  </a:rPr>
                  <a:t>nq</a:t>
                </a:r>
                <a:r>
                  <a:rPr lang="en-US" sz="2000" dirty="0" smtClean="0">
                    <a:latin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sz="2000" dirty="0" err="1" smtClean="0">
                    <a:latin typeface="SutonnyMJ" pitchFamily="2" charset="0"/>
                    <a:cs typeface="Times New Roman" pitchFamily="18" charset="0"/>
                  </a:rPr>
                  <a:t>myZivs</a:t>
                </a:r>
                <a:r>
                  <a:rPr lang="en-US" sz="2000" dirty="0" smtClean="0">
                    <a:latin typeface="SutonnyMJ" pitchFamily="2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en-US" sz="2000" dirty="0" smtClean="0">
                    <a:latin typeface="SutonnyMJ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000" b="0" dirty="0" smtClean="0">
                  <a:latin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16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16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err="1" smtClean="0">
                    <a:latin typeface="SutonnyMJ" pitchFamily="2" charset="0"/>
                    <a:cs typeface="Times New Roman" pitchFamily="18" charset="0"/>
                  </a:rPr>
                  <a:t>myZivs</a:t>
                </a:r>
                <a:r>
                  <a:rPr lang="en-US" sz="2000" dirty="0" smtClean="0">
                    <a:latin typeface="SutonnyMJ" pitchFamily="2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=0,</a:t>
                </a:r>
                <a:r>
                  <a:rPr lang="en-US" sz="2000" dirty="0" smtClean="0">
                    <a:latin typeface="SutonnyMJ" pitchFamily="2" charset="0"/>
                    <a:cs typeface="Times New Roman" pitchFamily="18" charset="0"/>
                  </a:rPr>
                  <a:t> ev,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k=2</a:t>
                </a:r>
              </a:p>
              <a:p>
                <a:pPr marL="0" indent="0">
                  <a:buNone/>
                </a:pPr>
                <a:r>
                  <a:rPr lang="en-US" sz="2000" dirty="0" err="1" smtClean="0">
                    <a:latin typeface="SutonnyMJ" pitchFamily="2" charset="0"/>
                    <a:cs typeface="Times New Roman" pitchFamily="18" charset="0"/>
                  </a:rPr>
                  <a:t>A_ev</a:t>
                </a:r>
                <a:r>
                  <a:rPr lang="en-US" sz="2000" dirty="0" smtClean="0">
                    <a:latin typeface="SutonnyMJ" pitchFamily="2" charset="0"/>
                    <a:cs typeface="Times New Roman" pitchFamily="18" charset="0"/>
                  </a:rPr>
                  <a:t>,</a:t>
                </a:r>
                <a:r>
                  <a:rPr lang="en-US" sz="2000" b="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10</m:t>
                    </m:r>
                  </m:oMath>
                </a14:m>
                <a:r>
                  <a:rPr lang="en-US" sz="2000" dirty="0" smtClean="0">
                    <a:latin typeface="SutonnyMJ" pitchFamily="2" charset="0"/>
                    <a:cs typeface="Times New Roman" pitchFamily="18" charset="0"/>
                  </a:rPr>
                  <a:t>=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k=10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en-US" sz="2000" dirty="0" err="1" smtClean="0">
                    <a:latin typeface="SutonnyMJ" pitchFamily="2" charset="0"/>
                  </a:rPr>
                  <a:t>Gi</a:t>
                </a:r>
                <a:r>
                  <a:rPr lang="en-US" sz="2000" dirty="0" smtClean="0">
                    <a:latin typeface="SutonnyMJ" pitchFamily="2" charset="0"/>
                  </a:rPr>
                  <a:t> </a:t>
                </a:r>
                <a:r>
                  <a:rPr lang="en-US" sz="2000" dirty="0" err="1" smtClean="0">
                    <a:latin typeface="SutonnyMJ" pitchFamily="2" charset="0"/>
                  </a:rPr>
                  <a:t>gvb</a:t>
                </a:r>
                <a:r>
                  <a:rPr lang="en-US" sz="2000" dirty="0" smtClean="0">
                    <a:latin typeface="SutonnyMJ" pitchFamily="2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000" dirty="0" err="1" smtClean="0">
                    <a:latin typeface="SutonnyMJ" pitchFamily="2" charset="0"/>
                    <a:cs typeface="Times New Roman" pitchFamily="18" charset="0"/>
                  </a:rPr>
                  <a:t>ev</a:t>
                </a:r>
                <a:r>
                  <a:rPr lang="en-US" sz="2000" dirty="0" smtClean="0"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10 (Ans.)</a:t>
                </a:r>
              </a:p>
              <a:p>
                <a:endParaRPr lang="en-US" sz="2400" dirty="0" smtClean="0">
                  <a:latin typeface="SutonnyMJ" pitchFamily="2" charset="0"/>
                  <a:cs typeface="Times New Roman" pitchFamily="18" charset="0"/>
                </a:endParaRPr>
              </a:p>
              <a:p>
                <a:endParaRPr lang="en-US" sz="2400" dirty="0" smtClean="0">
                  <a:latin typeface="SutonnyMJ" pitchFamily="2" charset="0"/>
                  <a:cs typeface="Times New Roman" pitchFamily="18" charset="0"/>
                </a:endParaRPr>
              </a:p>
              <a:p>
                <a:endParaRPr lang="en-US" sz="24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19200"/>
                <a:ext cx="7772400" cy="4906963"/>
              </a:xfrm>
              <a:blipFill rotWithShape="1">
                <a:blip r:embed="rId3"/>
                <a:stretch>
                  <a:fillRect l="-784" t="-497" b="-2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6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4341"/>
            <a:ext cx="6858000" cy="4297680"/>
          </a:xfrm>
        </p:spPr>
      </p:pic>
    </p:spTree>
    <p:extLst>
      <p:ext uri="{BB962C8B-B14F-4D97-AF65-F5344CB8AC3E}">
        <p14:creationId xmlns:p14="http://schemas.microsoft.com/office/powerpoint/2010/main" val="41356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Aa¨vq</a:t>
            </a:r>
            <a:r>
              <a:rPr lang="en-US" dirty="0" smtClean="0">
                <a:latin typeface="SutonnyMJ" pitchFamily="2" charset="0"/>
              </a:rPr>
              <a:t> -9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cÖgvb Ki †h,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70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°=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16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err="1" smtClean="0">
                    <a:latin typeface="SutonnyMJ" pitchFamily="2" charset="0"/>
                  </a:rPr>
                  <a:t>evgcÿ</a:t>
                </a:r>
                <a:r>
                  <a:rPr lang="en-US" dirty="0" smtClean="0"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°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30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50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70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70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°[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70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50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°)−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70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°)]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°[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120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°)+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°)]+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8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°)+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°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°]+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latin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>
                    <a:latin typeface="SutonnyMJ" pitchFamily="2" charset="0"/>
                  </a:rPr>
                  <a:t> =</a:t>
                </a:r>
                <a:r>
                  <a:rPr lang="en-US" dirty="0" err="1" smtClean="0">
                    <a:latin typeface="SutonnyMJ" pitchFamily="2" charset="0"/>
                  </a:rPr>
                  <a:t>Wvbcÿ</a:t>
                </a:r>
                <a:r>
                  <a:rPr lang="en-US" dirty="0" smtClean="0">
                    <a:latin typeface="SutonnyMJ" pitchFamily="2" charset="0"/>
                  </a:rPr>
                  <a:t>  ,  (</a:t>
                </a:r>
                <a:r>
                  <a:rPr lang="en-US" dirty="0" err="1" smtClean="0">
                    <a:latin typeface="SutonnyMJ" pitchFamily="2" charset="0"/>
                  </a:rPr>
                  <a:t>cÖgvwbZ</a:t>
                </a:r>
                <a:r>
                  <a:rPr lang="en-US" dirty="0" smtClean="0">
                    <a:latin typeface="SutonnyMJ" pitchFamily="2" charset="0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9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1013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Welcome to my presentation Presented by  Md.Ibrahim Hossain</vt:lpstr>
      <vt:lpstr>wØZxq Aa¨vq</vt:lpstr>
      <vt:lpstr>PowerPoint Presentation</vt:lpstr>
      <vt:lpstr>PowerPoint Presentation</vt:lpstr>
      <vt:lpstr>PowerPoint Presentation</vt:lpstr>
      <vt:lpstr>Z…Zxq Aa¨vq eûc`x I eûc`x mgxKiY</vt:lpstr>
      <vt:lpstr>K Gi gvb KZ n‡j (k-1)x^2-(k+2)x+4=0 mgxKi‡Yi g~jØq ev¯Íe I mgvb n‡e ? </vt:lpstr>
      <vt:lpstr>PowerPoint Presentation</vt:lpstr>
      <vt:lpstr>Aa¨vq -9</vt:lpstr>
      <vt:lpstr>Abykxjbx</vt:lpstr>
      <vt:lpstr>অধ্যায়- ১৩ দৈঘ্য ও ক্ষেত্রফলের স্থানাঙ্ক</vt:lpstr>
      <vt:lpstr>‡cvjvi I Kv‡Z©mxq ¯’vbv¼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বাড়ির কাজ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presentation</dc:title>
  <dc:creator>Ibrahim</dc:creator>
  <cp:lastModifiedBy>Ibrahim</cp:lastModifiedBy>
  <cp:revision>60</cp:revision>
  <dcterms:created xsi:type="dcterms:W3CDTF">2006-08-16T00:00:00Z</dcterms:created>
  <dcterms:modified xsi:type="dcterms:W3CDTF">2024-03-14T14:08:57Z</dcterms:modified>
</cp:coreProperties>
</file>