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1" r:id="rId2"/>
    <p:sldId id="30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742950" indent="-742950">
                  <a:buAutoNum type="arabicPeriod" startAt="6"/>
                </a:pP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ga¨gv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wZbwU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a, b, c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m~ÎwU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wjL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 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- 04 ]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32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i="1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3600" u="sng" dirty="0" smtClean="0"/>
              </a:p>
              <a:p>
                <a:r>
                  <a:rPr lang="en-US" sz="3600" u="sng" dirty="0"/>
                  <a:t/>
                </a:r>
                <a:endParaRPr lang="en-US" sz="3600" dirty="0"/>
              </a:p>
              <a:p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40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i="1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𝑏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i="1" dirty="0"/>
                  <a:t/>
                </a:r>
                <a:endParaRPr lang="en-US" sz="4000" dirty="0"/>
              </a:p>
              <a:p>
                <a:endParaRPr lang="en-US" sz="40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2409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msw¶ß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iPbvg~jK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cÖ‡kœvËi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   </a:t>
                </a:r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1(i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). 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Af¨šÍi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¯’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we›`y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evûÎ‡qi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AswKZ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j‡¤^i ˆ`N©¨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12, 13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14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|			[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08,09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r>
                  <a:rPr lang="en-US" sz="28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800" i="1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ABC</a:t>
                </a:r>
                <a:r>
                  <a:rPr lang="en-US" sz="2800" i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800" i="1" dirty="0"/>
                  <a:t>AB=BC=CA</a:t>
                </a:r>
                <a:r>
                  <a:rPr lang="en-US" sz="2800" i="1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sz="2800" dirty="0"/>
                  <a:t>, </a:t>
                </a:r>
                <a:r>
                  <a:rPr lang="en-US" sz="2800" i="1" dirty="0"/>
                  <a:t>OD=12, OE=13, OF=14   </a:t>
                </a:r>
                <a:endParaRPr lang="en-US" sz="2800" i="1" dirty="0" smtClean="0"/>
              </a:p>
              <a:p>
                <a:r>
                  <a:rPr lang="en-US" sz="2800" i="1" dirty="0" smtClean="0"/>
                  <a:t/>
                </a:r>
                <a:r>
                  <a:rPr lang="en-US" sz="2800" dirty="0" smtClean="0"/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800" dirty="0"/>
                  <a:t>,   ∆</a:t>
                </a:r>
                <a:r>
                  <a:rPr lang="en-US" sz="2800" i="1" dirty="0"/>
                  <a:t>ABC=∆BOC+∆AOC+∆AOB</a:t>
                </a:r>
                <a:r>
                  <a:rPr lang="en-US" sz="2800" dirty="0"/>
                  <a:t>                                                                                      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BC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OD</m:t>
                    </m:r>
                    <m:r>
                      <m:rPr>
                        <m:nor/>
                      </m:rPr>
                      <a:rPr lang="en-US" sz="2800"/>
                      <m:t>+</m:t>
                    </m:r>
                    <m:r>
                      <m:rPr>
                        <m:nor/>
                      </m:rPr>
                      <a:rPr lang="bn-BD" sz="2800"/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AC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OE</m:t>
                    </m:r>
                    <m:r>
                      <m:rPr>
                        <m:nor/>
                      </m:rPr>
                      <a:rPr lang="en-US" sz="2800"/>
                      <m:t>+</m:t>
                    </m:r>
                    <m:r>
                      <m:rPr>
                        <m:nor/>
                      </m:rPr>
                      <a:rPr lang="bn-BD" sz="2800"/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AB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OF</m:t>
                    </m:r>
                  </m:oMath>
                </a14:m>
                <a:endParaRPr lang="en-US" sz="2800" dirty="0"/>
              </a:p>
              <a:p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113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800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[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bn-BD" dirty="0"/>
                  <a:t>ভূমি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×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400" dirty="0"/>
                  <a:t>] </a:t>
                </a:r>
                <a:endParaRPr lang="en-US" sz="2400" dirty="0" smtClean="0"/>
              </a:p>
              <a:p>
                <a:r>
                  <a:rPr lang="en-US" sz="2400" dirty="0" smtClean="0"/>
                  <a:t/>
                </a:r>
                <a:r>
                  <a:rPr lang="en-US" sz="2400" dirty="0"/>
                  <a:t>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×12+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×13+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×14</a:t>
                </a:r>
              </a:p>
              <a:p>
                <a:r>
                  <a:rPr lang="en-US" sz="2400" dirty="0"/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13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i="1" dirty="0"/>
                  <a:t/>
                </a:r>
                <a:endParaRPr lang="en-US" sz="2400" i="1" dirty="0" smtClean="0"/>
              </a:p>
              <a:p>
                <a:r>
                  <a:rPr lang="en-US" sz="2400" dirty="0"/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a</a:t>
                </a:r>
                <a:r>
                  <a:rPr lang="en-US" sz="2400" dirty="0"/>
                  <a:t> = 39  ⇒ 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39×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  ∴  </a:t>
                </a:r>
                <a:r>
                  <a:rPr lang="en-US" sz="2400" i="1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/>
                  <a:t/>
                </a:r>
                <a:endParaRPr lang="en-US" sz="2400" i="1" dirty="0" smtClean="0"/>
              </a:p>
              <a:p>
                <a:endParaRPr lang="en-US" sz="2400" i="1" dirty="0"/>
              </a:p>
              <a:p>
                <a:r>
                  <a:rPr lang="en-US" sz="2400" dirty="0"/>
                  <a:t>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 </a:t>
                </a:r>
                <a:r>
                  <a:rPr lang="en-US" sz="2400" i="1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u="sng" dirty="0"/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 </a:t>
                </a:r>
                <a:r>
                  <a:rPr lang="en-US" sz="2400" dirty="0" smtClean="0"/>
                  <a:t/>
                </a:r>
              </a:p>
              <a:p>
                <a:r>
                  <a:rPr lang="en-US" sz="2400" u="sng" dirty="0"/>
                  <a:t/>
                </a:r>
                <a:r>
                  <a:rPr lang="en-US" sz="2400" dirty="0"/>
                  <a:t>∴  </a:t>
                </a:r>
                <a:r>
                  <a:rPr lang="en-US" sz="2400" i="1" dirty="0"/>
                  <a:t>ABC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78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= </a:t>
                </a:r>
                <a:r>
                  <a:rPr lang="en-US" sz="2400" i="1" dirty="0"/>
                  <a:t>878.14</a:t>
                </a:r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                                                                               </a:t>
                </a:r>
                <a:endParaRPr lang="en-US" sz="2400" dirty="0"/>
              </a:p>
              <a:p>
                <a:r>
                  <a:rPr lang="en-US" sz="2400" dirty="0"/>
                  <a:t>∴  </a:t>
                </a:r>
                <a:r>
                  <a:rPr lang="en-US" sz="2400" i="1" dirty="0"/>
                  <a:t>ABC </a:t>
                </a:r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/>
                  <a:t> = </a:t>
                </a:r>
                <a:r>
                  <a:rPr lang="en-US" sz="2400" i="1" dirty="0"/>
                  <a:t>3a </a:t>
                </a:r>
                <a:r>
                  <a:rPr lang="en-US" sz="2400" dirty="0"/>
                  <a:t/>
                </a:r>
                <a:r>
                  <a:rPr lang="en-US" sz="2400" i="1" dirty="0"/>
                  <a:t>= 3×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/>
                  <a:t>  = 78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  ‡</a:t>
                </a:r>
                <a:r>
                  <a:rPr lang="en-US" sz="2400" i="1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400" u="sng" dirty="0"/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</a:t>
                </a:r>
                <a:r>
                  <a:rPr lang="en-US" sz="2400" i="1" dirty="0"/>
                  <a:t/>
                </a:r>
                <a:r>
                  <a:rPr lang="en-US" sz="2400" dirty="0" smtClean="0"/>
                  <a:t/>
                </a:r>
                <a:endParaRPr lang="en-US" sz="28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r="-67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1527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49" y="152400"/>
            <a:ext cx="88392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SutonnyMJ" pitchFamily="2" charset="0"/>
              </a:rPr>
              <a:t>(ii)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mgevû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Af¨šÍi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j‡¤^i ‰`N©¨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SutonnyMJ" pitchFamily="2" charset="0"/>
              </a:rPr>
              <a:t>16,20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SutonnyMJ" pitchFamily="2" charset="0"/>
              </a:rPr>
              <a:t>24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m.wg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wÎf~RwUi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ˆ`N©¨,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cwimxgv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         [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evKvwk‡ev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- 04 ]</a:t>
            </a:r>
            <a:r>
              <a:rPr lang="en-US" sz="2400" i="1" dirty="0">
                <a:latin typeface="SutonnyMJ" pitchFamily="2" charset="0"/>
                <a:cs typeface="SutonnyMJ" pitchFamily="2" charset="0"/>
              </a:rPr>
              <a:t>             </a:t>
            </a:r>
            <a:endParaRPr lang="en-US" sz="2400" i="1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i="1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i="1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u="sng" dirty="0" err="1" smtClean="0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4000" b="1" u="sng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Ki|</a:t>
            </a:r>
            <a:endParaRPr lang="en-US" sz="4000" b="1" dirty="0">
              <a:latin typeface="SutonnyMJ" pitchFamily="2" charset="0"/>
              <a:ea typeface="Cambria Math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800" dirty="0" smtClean="0"/>
                  <a:t>2(i</a:t>
                </a:r>
                <a:r>
                  <a:rPr lang="en-US" sz="2800" dirty="0"/>
                  <a:t>). 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 2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evov‡bv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eM©wgUvi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e‡o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1600" dirty="0" smtClean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evKvwk‡ev-11,12R]</a:t>
                </a:r>
                <a:r>
                  <a:rPr lang="en-US" sz="2800" i="1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800" i="1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i="1" dirty="0" smtClean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sz="2400" i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/>
                  <a:t>= </a:t>
                </a:r>
                <a:r>
                  <a:rPr lang="en-US" sz="2400" i="1" dirty="0"/>
                  <a:t>x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i="1" dirty="0"/>
                  <a:t>                                                                                  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evov‡j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:r>
                  <a:rPr lang="en-US" sz="2400" i="1" dirty="0"/>
                  <a:t>x+2 </a:t>
                </a:r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∴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evov‡j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/>
                </a:r>
              </a:p>
              <a:p>
                <a:r>
                  <a:rPr lang="en-US" sz="2400" dirty="0"/>
                  <a:t>  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                                                                                                                          ⇒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2400" dirty="0"/>
                  <a:t>   ⇒ 4x+4=12    ⇒ 4 x = 8	∴ x = 2                                 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wb‡Y©q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/>
                  <a:t>= 2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4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376" t="-1020" r="-2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(ii)  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mgevny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evov‡j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GwUi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eM©wgUvi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e‡o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I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Ki|                                 [ evKvwk‡ev-15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u="sng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endParaRPr lang="en-US" sz="32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Dc‡ii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As‡Ki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mgvav‡bi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gZ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wb‡R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wb‡R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Póv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 Ki| </a:t>
                </a:r>
                <a:endParaRPr lang="en-US" sz="4000" b="1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577" r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651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400" dirty="0"/>
                  <a:t>3(i).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mgwØevû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306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Amgvb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Z…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Zxq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Ask|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Ki|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- 05, 06, 07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r>
                  <a:rPr lang="en-US" sz="24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c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:r>
                  <a:rPr lang="en-US" sz="2400" i="1" dirty="0"/>
                  <a:t>8x</a:t>
                </a:r>
                <a:r>
                  <a:rPr lang="en-US" sz="2400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sz="2400" dirty="0"/>
                  <a:t/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 </a:t>
                </a:r>
                <a:r>
                  <a:rPr lang="en-US" sz="2400" dirty="0"/>
                  <a:t>=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</a:t>
                </a:r>
              </a:p>
              <a:p>
                <a:r>
                  <a:rPr lang="en-US" sz="2400" dirty="0"/>
                  <a:t/>
                </a:r>
                <a:r>
                  <a:rPr lang="en-US" sz="2400" dirty="0" smtClean="0"/>
                  <a:t>= </a:t>
                </a:r>
                <a:r>
                  <a:rPr lang="en-US" sz="2400" i="1" dirty="0"/>
                  <a:t>8x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</a:t>
                </a:r>
                <a:r>
                  <a:rPr lang="en-US" sz="2400" dirty="0"/>
                  <a:t> = </a:t>
                </a:r>
                <a:r>
                  <a:rPr lang="en-US" sz="2400" i="1" dirty="0"/>
                  <a:t>8x ×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dirty="0"/>
                  <a:t>  = 5x</a:t>
                </a:r>
                <a:r>
                  <a:rPr lang="en-US" sz="2400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                                          ‡`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= 306 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8x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+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5x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+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5x 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18x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i="1" dirty="0"/>
                  <a:t>18x = 306  </a:t>
                </a:r>
                <a:r>
                  <a:rPr lang="en-US" sz="2400" dirty="0"/>
                  <a:t>  ⇒ </a:t>
                </a:r>
                <a:r>
                  <a:rPr lang="en-US" sz="2400" i="1" dirty="0"/>
                  <a:t>x = 17 </a:t>
                </a:r>
                <a:r>
                  <a:rPr lang="en-US" sz="2400" dirty="0"/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i="1" dirty="0"/>
                  <a:t>c = 8x = 8 × 17 = 136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i="1" dirty="0"/>
                  <a:t>a = 5x = 5 × 17 = 85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i="1" dirty="0"/>
                  <a:t/>
                </a:r>
                <a:endParaRPr lang="en-US" sz="2400" dirty="0"/>
              </a:p>
              <a:p>
                <a:r>
                  <a:rPr lang="en-US" sz="2400" i="1" dirty="0" smtClean="0"/>
                  <a:t/>
                </a:r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136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85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136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= 34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10404</m:t>
                        </m:r>
                      </m:e>
                    </m:rad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/>
                </a:r>
                <a:r>
                  <a:rPr lang="en-US" sz="2400" i="1" dirty="0"/>
                  <a:t>= 3468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  </a:t>
                </a:r>
                <a:r>
                  <a:rPr lang="en-US" sz="2400" i="1" u="sng" dirty="0">
                    <a:latin typeface="SutonnyMJ" pitchFamily="2" charset="0"/>
                    <a:cs typeface="SutonnyMJ" pitchFamily="2" charset="0"/>
                  </a:rPr>
                  <a:t>( </a:t>
                </a:r>
                <a:r>
                  <a:rPr lang="en-US" sz="2400" i="1" u="sng" dirty="0" err="1" smtClean="0">
                    <a:latin typeface="Arial" pitchFamily="34" charset="0"/>
                    <a:cs typeface="Arial" pitchFamily="34" charset="0"/>
                  </a:rPr>
                  <a:t>Ans</a:t>
                </a:r>
                <a:r>
                  <a:rPr lang="en-US" sz="2400" i="1" u="sng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4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651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928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54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(ii) 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mgwØevû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Amgvb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Z…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Zxq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Ask|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>96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Ki|                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- 13 ]      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Dc‡ii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As‡Ki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mgvav‡bi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gZB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wb‡R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wb‡R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Póv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 Ki| </a:t>
                </a:r>
                <a:endParaRPr lang="en-US" sz="4000" b="1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2409" t="-1577" r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54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4.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>রাস্তা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135°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Kv‡Y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P‡j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†M‡Q| 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yRb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H ¯’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GKB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mg‡q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N›Uvq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7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wK.wg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4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wK.wg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e‡M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wecixZ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gyLx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hvÎv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Kij|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4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N›Uv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ci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‡`i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g‡a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mivmwi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`~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¡ KZ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?				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- 13 ] 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মনেকরি , </a:t>
                </a:r>
                <a:r>
                  <a:rPr lang="en-US" dirty="0"/>
                  <a:t>O </a:t>
                </a:r>
                <a:r>
                  <a:rPr lang="bn-BD" dirty="0"/>
                  <a:t>বিন্দু হতে দুই জন লোক ঘন্টায় 7 কি মি ও ঘন্টায় 5 কি মি বেগে 4 ঘন্টা পর ‍A ও B বিন্দুতে পৌছাল ।  AC⏊BC, &lt;AOB=135°, &lt;AOC=45°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OA=7×4=28 কি মি এবং OB= 5×4=20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BD">
                            <a:latin typeface="Cambria Math"/>
                          </a:rPr>
                          <m:t>45</m:t>
                        </m:r>
                        <m:r>
                          <a:rPr lang="bn-BD">
                            <a:latin typeface="Cambria Math"/>
                          </a:rPr>
                          <m:t>°</m:t>
                        </m:r>
                      </m:e>
                    </m:func>
                  </m:oMath>
                </a14:m>
                <a:r>
                  <a:rPr lang="bn-BD" dirty="0"/>
                  <a:t> =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dirty="0"/>
                  <a:t> ⇒</a:t>
                </a:r>
                <a:r>
                  <a:rPr lang="bn-BD" dirty="0"/>
                  <a:t> ‍AC=OA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dirty="0"/>
                  <a:t/>
                </a:r>
                <a:r>
                  <a:rPr lang="bn-BD" dirty="0"/>
                  <a:t>= 28×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/>
                </a:r>
                <a:r>
                  <a:rPr lang="bn-BD" dirty="0"/>
                  <a:t>=14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 কি মি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এবং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𝑂𝐶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dirty="0"/>
                  <a:t> ⇒</a:t>
                </a:r>
                <a:r>
                  <a:rPr lang="bn-BD" dirty="0"/>
                  <a:t> OC= OA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= 28×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=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 BC=OB+OC=(20+14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)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∴AB²=BC²+AC²=(20+14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)²</a:t>
                </a:r>
                <a:r>
                  <a:rPr lang="en-US" dirty="0"/>
                  <a:t> +(14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)² </a:t>
                </a:r>
                <a:r>
                  <a:rPr lang="bn-BD" dirty="0"/>
                  <a:t>= 1975.95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বা, AB = 44.45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এটাই নির্ণেয়ের সরাসরি দূরত্ব ।(উত্তর)</a:t>
                </a:r>
                <a:endParaRPr lang="en-US" dirty="0"/>
              </a:p>
              <a:p>
                <a:endParaRPr lang="en-US" sz="32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62772" cy="25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30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dirty="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67437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u="sng" dirty="0" smtClean="0">
                    <a:latin typeface="SutonnyMJ" pitchFamily="2" charset="0"/>
                    <a:cs typeface="SutonnyMJ" pitchFamily="2" charset="0"/>
                  </a:rPr>
                  <a:t>১ম</a:t>
                </a:r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u="sng" dirty="0" err="1" smtClean="0">
                    <a:latin typeface="SutonnyMJ" pitchFamily="2" charset="0"/>
                    <a:cs typeface="SutonnyMJ" pitchFamily="2" charset="0"/>
                  </a:rPr>
                  <a:t>Aa¨vq</a:t>
                </a:r>
                <a:endParaRPr lang="en-US" sz="32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u="sng" dirty="0" err="1">
                    <a:latin typeface="SutonnyMJ" pitchFamily="2" charset="0"/>
                    <a:cs typeface="SutonnyMJ" pitchFamily="2" charset="0"/>
                  </a:rPr>
                  <a:t>AwZ</a:t>
                </a:r>
                <a:r>
                  <a:rPr lang="en-US" sz="3200" b="1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b="1" u="sng" dirty="0" err="1">
                    <a:latin typeface="SutonnyMJ" pitchFamily="2" charset="0"/>
                    <a:cs typeface="SutonnyMJ" pitchFamily="2" charset="0"/>
                  </a:rPr>
                  <a:t>msw¶ß</a:t>
                </a:r>
                <a:r>
                  <a:rPr lang="en-US" sz="3200" b="1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b="1" u="sng" dirty="0" err="1">
                    <a:latin typeface="SutonnyMJ" pitchFamily="2" charset="0"/>
                    <a:cs typeface="SutonnyMJ" pitchFamily="2" charset="0"/>
                  </a:rPr>
                  <a:t>cÖ‡kœvËi</a:t>
                </a:r>
                <a:r>
                  <a:rPr lang="en-US" sz="3200" b="1" u="sng" dirty="0">
                    <a:latin typeface="SutonnyMJ" pitchFamily="2" charset="0"/>
                    <a:cs typeface="SutonnyMJ" pitchFamily="2" charset="0"/>
                  </a:rPr>
                  <a:t>:     </a:t>
                </a:r>
                <a:endParaRPr lang="en-US" sz="3200" b="1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1.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mgwØevû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m~ÎwU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  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- 09 ]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A_ev,Amgvb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mgwØevû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©‡qi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m~ÎwU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wjL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[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14]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mgwØevû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© GKK|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113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55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2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(i). </a:t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wewkó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KZ?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11,17 ]</a:t>
                </a:r>
                <a:r>
                  <a:rPr lang="en-US" sz="2000" u="sng" dirty="0" smtClean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3200" u="sng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 smtClean="0">
                    <a:latin typeface="SutonnyMJ" pitchFamily="2" charset="0"/>
                    <a:cs typeface="SutonnyMJ" pitchFamily="2" charset="0"/>
                  </a:rPr>
                  <a:t>: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mgevû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x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∴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3x 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3x = a   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⇒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/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i="1" dirty="0" smtClean="0"/>
                  <a:t>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i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/>
                </a:r>
                <a:r>
                  <a:rPr lang="en-US" sz="2400" u="sng" dirty="0"/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 </a:t>
                </a:r>
                <a:r>
                  <a:rPr lang="en-US" sz="2400" dirty="0"/>
                  <a:t/>
                </a:r>
              </a:p>
              <a:p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35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(ii).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KZ?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- 13 ]</a:t>
                </a:r>
                <a:r>
                  <a:rPr lang="en-US" sz="20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mgevny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x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/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GKK</a:t>
                </a:r>
                <a:r>
                  <a:rPr lang="en-US" sz="3200" u="sng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/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mgevny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 x 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h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x = h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⇒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x = 2h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⇒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u="sng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h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  <a:p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  <a:p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3200" u="sng" dirty="0" err="1">
                    <a:latin typeface="Cambria Math" pitchFamily="18" charset="0"/>
                    <a:ea typeface="Cambria Math" pitchFamily="18" charset="0"/>
                  </a:rPr>
                  <a:t>Ans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sz="3200" i="1" u="sng" dirty="0">
                    <a:latin typeface="Cambria Math" pitchFamily="18" charset="0"/>
                    <a:ea typeface="Cambria Math" pitchFamily="18" charset="0"/>
                  </a:rPr>
                  <a:t/>
                </a:r>
                <a:endParaRPr lang="en-US" sz="40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35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(iii).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GKwU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GKK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 ‰`N©¨ KZ?   </a:t>
                </a:r>
                <a:r>
                  <a:rPr lang="en-US" sz="3200" dirty="0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[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- 06 ]         </a:t>
                </a:r>
                <a:endParaRPr lang="en-US" sz="3200" dirty="0" smtClean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  <a:p>
                <a:r>
                  <a:rPr lang="en-US" sz="3200" dirty="0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</a:p>
              <a:p>
                <a:r>
                  <a:rPr lang="en-US" sz="3200" u="sng" dirty="0" err="1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mgvavb</a:t>
                </a:r>
                <a:r>
                  <a:rPr lang="en-US" sz="3200" u="sng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: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awi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mgevny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 ˆ`N©¨ 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GKK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/>
                </a:r>
                <a:endParaRPr lang="en-US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3200" dirty="0" err="1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Avgiv</a:t>
                </a:r>
                <a:r>
                  <a:rPr lang="en-US" sz="3200" dirty="0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Rvwb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x       </a:t>
                </a:r>
                <a:endParaRPr lang="en-US" sz="32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sz="32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3200" dirty="0" smtClean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†`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Iqv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Av‡Q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D”PZv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/>
                </a:r>
                <a:endParaRPr lang="en-US" sz="32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cÖkœg‡Z</a:t>
                </a:r>
                <a:r>
                  <a:rPr lang="en-US" sz="3200" dirty="0">
                    <a:latin typeface="SutonnyMJ" pitchFamily="2" charset="0"/>
                    <a:ea typeface="Cambria Math" pitchFamily="18" charset="0"/>
                    <a:cs typeface="SutonnyMJ" pitchFamily="2" charset="0"/>
                  </a:rPr>
                  <a:t>,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 x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/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</a:rPr>
                  <a:t>⇒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</a:rPr>
                  <a:t>  x = 6   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3200" u="sng" dirty="0" err="1">
                    <a:latin typeface="Cambria Math" pitchFamily="18" charset="0"/>
                    <a:ea typeface="Cambria Math" pitchFamily="18" charset="0"/>
                  </a:rPr>
                  <a:t>Ans</a:t>
                </a:r>
                <a:r>
                  <a:rPr lang="en-US" sz="3200" u="sng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835" r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362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/>
                  <a:t>3.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10 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KZ?    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- 05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>10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sz="3200" i="1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/>
                </a:r>
                <a:r>
                  <a:rPr lang="en-US" sz="3200" i="1" dirty="0"/>
                  <a:t>a²</a:t>
                </a:r>
                <a:r>
                  <a:rPr lang="en-US" sz="3200" dirty="0"/>
                  <a:t/>
                </a:r>
              </a:p>
              <a:p>
                <a:r>
                  <a:rPr lang="en-US" sz="3200" dirty="0"/>
                  <a:t>        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/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/>
                </a:r>
                <a:r>
                  <a:rPr lang="en-US" sz="3200" dirty="0"/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3200" dirty="0"/>
                  <a:t>. </a:t>
                </a:r>
                <a:endParaRPr lang="en-US" sz="3200" dirty="0" smtClean="0"/>
              </a:p>
              <a:p>
                <a:r>
                  <a:rPr lang="en-US" sz="3200" i="1" dirty="0" smtClean="0"/>
                  <a:t>			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/>
                  <a:t>× 100  </a:t>
                </a:r>
                <a:endParaRPr lang="en-US" sz="3200" i="1" dirty="0" smtClean="0"/>
              </a:p>
              <a:p>
                <a:r>
                  <a:rPr lang="en-US" sz="3200" i="1" dirty="0" smtClean="0"/>
                  <a:t>				    =  </a:t>
                </a:r>
                <a:r>
                  <a:rPr lang="en-US" sz="3200" i="1" dirty="0"/>
                  <a:t>25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i="1" dirty="0"/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.  </a:t>
                </a:r>
                <a:r>
                  <a:rPr lang="en-US" sz="3200" u="sng" dirty="0"/>
                  <a:t>(</a:t>
                </a:r>
                <a:r>
                  <a:rPr lang="en-US" sz="3200" u="sng" dirty="0" err="1"/>
                  <a:t>Ans</a:t>
                </a:r>
                <a:r>
                  <a:rPr lang="en-US" sz="3200" u="sng" dirty="0"/>
                  <a:t>)</a:t>
                </a:r>
                <a:r>
                  <a:rPr lang="en-US" sz="3200" dirty="0"/>
                  <a:t/>
                </a:r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653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/>
                  <a:t>4.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/>
                  <a:t>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KZ?     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- 07 ]                                             </a:t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/>
                  <a:t>= </a:t>
                </a:r>
                <a:r>
                  <a:rPr lang="en-US" sz="3200" i="1" dirty="0"/>
                  <a:t>x</a:t>
                </a:r>
                <a:r>
                  <a:rPr lang="en-US" sz="3200" dirty="0"/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/>
                </a:r>
                <a:r>
                  <a:rPr lang="en-US" sz="3200" dirty="0"/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i="1" dirty="0"/>
                  <a:t>=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=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>   ⇒</a:t>
                </a:r>
                <a:r>
                  <a:rPr lang="en-US" sz="3200" i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 = 4× 16    </a:t>
                </a:r>
                <a:r>
                  <a:rPr lang="en-US" sz="3200" dirty="0"/>
                  <a:t>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 = 64      ∴   x = 8</a:t>
                </a:r>
                <a:endParaRPr lang="en-US" sz="3200" dirty="0"/>
              </a:p>
              <a:p>
                <a:r>
                  <a:rPr lang="en-US" sz="3200" i="1" dirty="0"/>
                  <a:t/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/>
                  <a:t>= </a:t>
                </a:r>
                <a:r>
                  <a:rPr lang="en-US" sz="3200" i="1" dirty="0"/>
                  <a:t>3x  = 3× 8 = 24 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GKK| 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u="sng" dirty="0"/>
                  <a:t>(</a:t>
                </a:r>
                <a:r>
                  <a:rPr lang="en-US" sz="3200" u="sng" dirty="0" err="1"/>
                  <a:t>Ans</a:t>
                </a:r>
                <a:r>
                  <a:rPr lang="en-US" sz="3200" u="sng" dirty="0"/>
                  <a:t>) </a:t>
                </a:r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557" r="-2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653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 smtClean="0"/>
                  <a:t>5.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3wU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3200" dirty="0"/>
                  <a:t>5, 12, 13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GKK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KZ?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				[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evKvwk‡ev-15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3200" dirty="0"/>
                  <a:t>, </a:t>
                </a:r>
                <a:r>
                  <a:rPr lang="en-US" sz="3200" i="1" dirty="0"/>
                  <a:t>a= 5,  b= 12,  c= 13</a:t>
                </a:r>
                <a:r>
                  <a:rPr lang="en-US" sz="3200" u="sng" dirty="0"/>
                  <a:t/>
                </a:r>
                <a:r>
                  <a:rPr lang="en-US" sz="2400" dirty="0"/>
                  <a:t>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/>
                  <a:t> ,  </a:t>
                </a:r>
                <a:r>
                  <a:rPr lang="en-US" sz="2400" i="1" dirty="0"/>
                  <a:t>2s = </a:t>
                </a:r>
                <a:r>
                  <a:rPr lang="en-US" sz="2400" i="1" dirty="0" err="1"/>
                  <a:t>a+b+c</a:t>
                </a:r>
                <a:r>
                  <a:rPr lang="en-US" sz="2400" u="sng" dirty="0"/>
                  <a:t/>
                </a:r>
                <a:r>
                  <a:rPr lang="en-US" sz="2400" dirty="0"/>
                  <a:t>⇒</a:t>
                </a:r>
                <a:r>
                  <a:rPr lang="en-US" sz="2400" i="1" dirty="0"/>
                  <a:t>  2s = 5+12+13</a:t>
                </a:r>
                <a:r>
                  <a:rPr lang="en-US" sz="2400" u="sng" dirty="0"/>
                  <a:t/>
                </a:r>
                <a:r>
                  <a:rPr lang="en-US" sz="2400" dirty="0"/>
                  <a:t>⇒  </a:t>
                </a:r>
                <a:r>
                  <a:rPr lang="en-US" sz="2400" i="1" dirty="0"/>
                  <a:t>2s = 30   </a:t>
                </a:r>
                <a:r>
                  <a:rPr lang="en-US" sz="2400" i="1" dirty="0" smtClean="0"/>
                  <a:t>∴  </a:t>
                </a:r>
                <a:r>
                  <a:rPr lang="en-US" sz="2400" i="1" dirty="0"/>
                  <a:t>s = </a:t>
                </a:r>
                <a:r>
                  <a:rPr lang="en-US" sz="2400" i="1" dirty="0" smtClean="0">
                    <a:latin typeface="Book Antiqua" pitchFamily="18" charset="0"/>
                    <a:cs typeface="Arial" pitchFamily="34" charset="0"/>
                  </a:rPr>
                  <a:t>15</a:t>
                </a:r>
              </a:p>
              <a:p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3200" dirty="0" smtClean="0"/>
              </a:p>
              <a:p>
                <a:r>
                  <a:rPr lang="en-US" sz="3200" dirty="0"/>
                  <a:t/>
                </a:r>
                <a:endParaRPr lang="en-US" sz="3200" dirty="0" smtClean="0"/>
              </a:p>
              <a:p>
                <a:r>
                  <a:rPr lang="en-US" sz="3200" dirty="0" smtClean="0"/>
                  <a:t/>
                </a:r>
                <a:r>
                  <a:rPr lang="en-US" sz="3200" dirty="0"/>
                  <a:t>=</a:t>
                </a:r>
                <a:r>
                  <a:rPr lang="en-US" sz="3200" i="1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12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13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3200" u="sng" dirty="0"/>
                  <a:t/>
                </a:r>
                <a:endParaRPr lang="en-US" sz="3200" u="sng" dirty="0" smtClean="0"/>
              </a:p>
              <a:p>
                <a:endParaRPr lang="en-US" sz="3200" u="sng" dirty="0" smtClean="0"/>
              </a:p>
              <a:p>
                <a:r>
                  <a:rPr lang="en-US" sz="3200" i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  <m:r>
                          <a:rPr lang="en-US" sz="3200" i="1">
                            <a:latin typeface="Cambria Math"/>
                          </a:rPr>
                          <m:t>. </m:t>
                        </m:r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  <m:r>
                          <a:rPr lang="en-US" sz="3200" i="1">
                            <a:latin typeface="Cambria Math"/>
                          </a:rPr>
                          <m:t> . 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. 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i="1" dirty="0"/>
                  <a:t/>
                </a:r>
                <a:r>
                  <a:rPr lang="en-US" sz="3200" u="sng" dirty="0"/>
                  <a:t/>
                </a:r>
                <a:r>
                  <a:rPr lang="en-US" sz="3200" i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900</m:t>
                        </m:r>
                      </m:e>
                    </m:rad>
                  </m:oMath>
                </a14:m>
                <a:r>
                  <a:rPr lang="en-US" sz="3200" i="1" dirty="0"/>
                  <a:t> =  30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© GKK</a:t>
                </a:r>
                <a:r>
                  <a:rPr lang="en-US" sz="3200" dirty="0" smtClean="0"/>
                  <a:t>|</a:t>
                </a:r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653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916</TotalTime>
  <Words>75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85</cp:revision>
  <dcterms:created xsi:type="dcterms:W3CDTF">2006-08-16T00:00:00Z</dcterms:created>
  <dcterms:modified xsi:type="dcterms:W3CDTF">2004-12-31T18:13:11Z</dcterms:modified>
</cp:coreProperties>
</file>