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91" r:id="rId2"/>
    <p:sldId id="30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5A39-A257-42AD-AF6E-0AA929553D7D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8021-F620-4188-B5B2-0C78F0937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dirty="0" smtClean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(ii) 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mgwØevûwÎf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Rimgvbevûi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f~wgi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(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Amgvbevûiev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Z…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Zxqevûi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Ask|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Gicwimxgv</a:t>
                </a:r>
                <a:r>
                  <a:rPr lang="en-US" sz="3200" i="1" dirty="0">
                    <a:latin typeface="SutonnyMJ" pitchFamily="2" charset="0"/>
                    <a:cs typeface="SutonnyMJ" pitchFamily="2" charset="0"/>
                  </a:rPr>
                  <a:t>96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 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m.wgn‡j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ÎdjwbY©q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Ki|                   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- 13 ]          </a:t>
                </a:r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u="sng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0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b="1" dirty="0" err="1" smtClean="0">
                    <a:latin typeface="SutonnyMJ" pitchFamily="2" charset="0"/>
                    <a:cs typeface="SutonnyMJ" pitchFamily="2" charset="0"/>
                  </a:rPr>
                  <a:t>Dc‡iiAs‡Kimgvav‡bigZB</a:t>
                </a:r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4000" b="1" dirty="0" err="1" smtClean="0">
                    <a:latin typeface="SutonnyMJ" pitchFamily="2" charset="0"/>
                    <a:cs typeface="SutonnyMJ" pitchFamily="2" charset="0"/>
                  </a:rPr>
                  <a:t>wb‡Rwb‡R</a:t>
                </a:r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4000" b="1" dirty="0" err="1" smtClean="0">
                    <a:latin typeface="SutonnyMJ" pitchFamily="2" charset="0"/>
                    <a:cs typeface="SutonnyMJ" pitchFamily="2" charset="0"/>
                  </a:rPr>
                  <a:t>Póv</a:t>
                </a:r>
                <a:r>
                  <a:rPr lang="en-US" sz="4000" b="1" dirty="0" smtClean="0">
                    <a:latin typeface="SutonnyMJ" pitchFamily="2" charset="0"/>
                    <a:cs typeface="SutonnyMJ" pitchFamily="2" charset="0"/>
                  </a:rPr>
                  <a:t> Ki| </a:t>
                </a:r>
                <a:endParaRPr lang="en-US" sz="4000" b="1" dirty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2409" t="-1577" r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7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4.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¯’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vbn‡Z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ywU</a:t>
                </a:r>
                <a:r>
                  <a:rPr lang="bn-BD" sz="2000" dirty="0">
                    <a:latin typeface="SutonnyMJ" pitchFamily="2" charset="0"/>
                  </a:rPr>
                  <a:t>রাস্তা</a:t>
                </a:r>
                <a:r>
                  <a:rPr lang="en-US" sz="20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135°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Kv‡YP‡j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†M‡Q| `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yRb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jvK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H ¯’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vbn‡Z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GKB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mg‡qN›Uvqh_v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µ‡g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7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wK.wg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4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wK.wg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e‡MwecixZgyLxhvÎv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Kij|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4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N›Uv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ci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Zv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‡`i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g‡a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mivmwi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`~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iZ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¡ KZ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?				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- 13 ] </a:t>
                </a:r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dirty="0" smtClean="0">
                  <a:latin typeface="SutonnyMJ" pitchFamily="2" charset="0"/>
                  <a:cs typeface="SutonnyMJ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bn-BD" dirty="0"/>
                  <a:t>মনেকরি , </a:t>
                </a:r>
                <a:r>
                  <a:rPr lang="en-US" dirty="0"/>
                  <a:t>O </a:t>
                </a:r>
                <a:r>
                  <a:rPr lang="bn-BD" dirty="0"/>
                  <a:t>বিন্দু হতে দুই জন লোক ঘন্টায় 7 কি মি ও ঘন্টায় 5 কি মি বেগে 4 ঘন্টা পর ‍A ও B বিন্দুতে পৌছাল ।  AC⏊BC, &lt;AOB=135°, &lt;AOC=45°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OA=7×4=28 কি মি এবং OB= 5×4=20 কি মি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∴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bn-BD">
                            <a:latin typeface="Cambria Math"/>
                          </a:rPr>
                          <m:t>45°</m:t>
                        </m:r>
                      </m:e>
                    </m:func>
                  </m:oMath>
                </a14:m>
                <a:r>
                  <a:rPr lang="bn-BD" dirty="0"/>
                  <a:t> =</a:t>
                </a:r>
                <a14:m>
                  <m:oMath xmlns:m="http://schemas.openxmlformats.org/officeDocument/2006/math">
                    <m:r>
                      <a:rPr lang="bn-BD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𝑂𝐴</m:t>
                        </m:r>
                      </m:den>
                    </m:f>
                  </m:oMath>
                </a14:m>
                <a:r>
                  <a:rPr lang="en-US" dirty="0"/>
                  <a:t> ⇒</a:t>
                </a:r>
                <a:r>
                  <a:rPr lang="bn-BD" dirty="0"/>
                  <a:t> ‍AC=OA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45°</m:t>
                        </m:r>
                      </m:e>
                    </m:func>
                  </m:oMath>
                </a14:m>
                <a:r>
                  <a:rPr lang="bn-BD" dirty="0"/>
                  <a:t>= 28×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bn-BD" dirty="0"/>
                  <a:t>=14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dirty="0"/>
                  <a:t> কি মি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এবং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45°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𝑂𝐶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𝑂𝐴</m:t>
                        </m:r>
                      </m:den>
                    </m:f>
                  </m:oMath>
                </a14:m>
                <a:r>
                  <a:rPr lang="en-US" dirty="0"/>
                  <a:t> ⇒</a:t>
                </a:r>
                <a:r>
                  <a:rPr lang="bn-BD" dirty="0"/>
                  <a:t> OC= OA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45°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bn-BD" dirty="0"/>
                  <a:t>= 28×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bn-BD" dirty="0"/>
                  <a:t>= 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dirty="0"/>
                  <a:t> কি মি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∴ BC=OB+OC=(20+14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dirty="0"/>
                  <a:t>) কি মি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∴AB²=BC²+AC²=(20+14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BD" dirty="0"/>
                  <a:t>)²</a:t>
                </a:r>
                <a:r>
                  <a:rPr lang="en-US" dirty="0"/>
                  <a:t> +(14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dirty="0"/>
                  <a:t> )² </a:t>
                </a:r>
                <a:r>
                  <a:rPr lang="bn-BD" dirty="0"/>
                  <a:t>= 1975.95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বা, AB = 44.45 কি মি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এটাই নির্ণেয়ের সরাসরি দূরত্ব ।(উত্তর)</a:t>
                </a:r>
                <a:endParaRPr lang="en-US" dirty="0"/>
              </a:p>
              <a:p>
                <a:endParaRPr lang="en-US" sz="3200" dirty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032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562772" cy="259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0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543800" cy="29854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Md.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Masum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Hasan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4000" dirty="0" smtClean="0"/>
              <a:t> Instructor (Non-Tech)</a:t>
            </a:r>
          </a:p>
          <a:p>
            <a:pPr algn="ctr"/>
            <a:r>
              <a:rPr lang="en-US" sz="4800" dirty="0" err="1" smtClean="0">
                <a:latin typeface="Agency FB" pitchFamily="34" charset="0"/>
              </a:rPr>
              <a:t>Naogaon</a:t>
            </a:r>
            <a:r>
              <a:rPr lang="en-US" sz="4800" dirty="0" smtClean="0">
                <a:latin typeface="Agency FB" pitchFamily="34" charset="0"/>
              </a:rPr>
              <a:t> Polytechnic Institute </a:t>
            </a:r>
            <a:r>
              <a:rPr lang="en-US" sz="4800" dirty="0" err="1" smtClean="0">
                <a:latin typeface="Agency FB" pitchFamily="34" charset="0"/>
              </a:rPr>
              <a:t>Naogaon</a:t>
            </a:r>
            <a:endParaRPr lang="en-US" sz="2800" b="1" dirty="0">
              <a:ln w="1905">
                <a:solidFill>
                  <a:srgbClr val="00B05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4300" y="2971800"/>
            <a:ext cx="6743700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</a:rPr>
              <a:t>SUBJECT:</a:t>
            </a:r>
            <a:r>
              <a:rPr lang="en-US" sz="4000" dirty="0" smtClean="0"/>
              <a:t>Mathematics-3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742950" indent="-742950">
                  <a:buAutoNum type="arabicPeriod" startAt="6"/>
                </a:pP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Riga¨gvwZbwU</a:t>
                </a:r>
                <a:r>
                  <a:rPr lang="en-US" sz="32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a, b, c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n‡jGi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Îdjm~ÎwUwjL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|   [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- 04 ]</a:t>
                </a:r>
                <a:endParaRPr lang="en-US" sz="32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sz="40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u="sng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40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endParaRPr lang="en-US" sz="40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 err="1" smtClean="0">
                    <a:latin typeface="SutonnyMJ" pitchFamily="2" charset="0"/>
                    <a:cs typeface="SutonnyMJ" pitchFamily="2" charset="0"/>
                  </a:rPr>
                  <a:t>Avgiv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Rvwb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,</a:t>
                </a:r>
                <a:endParaRPr lang="en-US" sz="40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sz="40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dirty="0" err="1" smtClean="0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6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6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sz="3600" u="sng" dirty="0" smtClean="0"/>
              </a:p>
              <a:p>
                <a:endParaRPr lang="en-US" sz="3600" dirty="0"/>
              </a:p>
              <a:p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GLv‡b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4000" i="1" dirty="0"/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𝑎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𝑏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/>
              </a:p>
              <a:p>
                <a:endParaRPr lang="en-US" sz="40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2409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msw¶ß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3200" u="sng" dirty="0" err="1">
                    <a:latin typeface="SutonnyMJ" pitchFamily="2" charset="0"/>
                    <a:cs typeface="SutonnyMJ" pitchFamily="2" charset="0"/>
                  </a:rPr>
                  <a:t>iPbvg~jKcÖ‡kœvËi</a:t>
                </a:r>
                <a:r>
                  <a:rPr lang="en-US" sz="3200" u="sng" dirty="0">
                    <a:latin typeface="SutonnyMJ" pitchFamily="2" charset="0"/>
                    <a:cs typeface="SutonnyMJ" pitchFamily="2" charset="0"/>
                  </a:rPr>
                  <a:t>:   </a:t>
                </a:r>
                <a:r>
                  <a:rPr lang="en-US" sz="2800" dirty="0" smtClean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1(i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). 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GKwUmgevûwÎf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RiAf¨šÍi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¯’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KvbGKwUwe›`yn‡Z</a:t>
                </a: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evûÎ‡qi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DciAswKZ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j‡¤^i ˆ`N©¨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h_v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µ‡g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12, 13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14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m.wgn‡jwÎf~RwUievûi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ˆ`N©¨,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cwimxgvGes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ÎdjwbY©q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|			[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08,09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800" u="sng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8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endParaRPr lang="en-US" sz="28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g‡b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Kwi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r>
                  <a:rPr lang="en-US" sz="2800" i="1" dirty="0" smtClean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ABC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mgevûwÎf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Rievûi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800" i="1" dirty="0"/>
                  <a:t>AB=BC=CA</a:t>
                </a:r>
                <a:r>
                  <a:rPr lang="en-US" sz="2800" i="1" dirty="0"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28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a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Geshvnvi</a:t>
                </a:r>
                <a:r>
                  <a:rPr lang="en-US" sz="2800" dirty="0"/>
                  <a:t>, </a:t>
                </a:r>
                <a:r>
                  <a:rPr lang="en-US" sz="2800" i="1" dirty="0"/>
                  <a:t>OD=12, OE=13, OF=14   </a:t>
                </a:r>
                <a:endParaRPr lang="en-US" sz="2800" i="1" dirty="0" smtClean="0"/>
              </a:p>
              <a:p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2800" dirty="0"/>
                  <a:t>,   ∆</a:t>
                </a:r>
                <a:r>
                  <a:rPr lang="en-US" sz="2800" i="1" dirty="0"/>
                  <a:t>ABC=∆BOC+∆AOC+∆AOB</a:t>
                </a:r>
                <a:r>
                  <a:rPr lang="en-US" sz="2800" dirty="0"/>
                  <a:t>                                                                                      ⇒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BC</m:t>
                    </m:r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OD</m:t>
                    </m:r>
                    <m:r>
                      <m:rPr>
                        <m:nor/>
                      </m:rPr>
                      <a:rPr lang="en-US" sz="2800"/>
                      <m:t>+</m:t>
                    </m:r>
                    <m:r>
                      <m:rPr>
                        <m:nor/>
                      </m:rPr>
                      <a:rPr lang="bn-BD" sz="2800"/>
                      <m:t>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AC</m:t>
                    </m:r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OE</m:t>
                    </m:r>
                    <m:r>
                      <m:rPr>
                        <m:nor/>
                      </m:rPr>
                      <a:rPr lang="en-US" sz="2800"/>
                      <m:t>+</m:t>
                    </m:r>
                    <m:r>
                      <m:rPr>
                        <m:nor/>
                      </m:rPr>
                      <a:rPr lang="bn-BD" sz="2800"/>
                      <m:t>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AB</m:t>
                    </m:r>
                    <m:r>
                      <m:rPr>
                        <m:nor/>
                      </m:rPr>
                      <a:rPr lang="en-US" sz="2800"/>
                      <m:t>×</m:t>
                    </m:r>
                    <m:r>
                      <m:rPr>
                        <m:nor/>
                      </m:rPr>
                      <a:rPr lang="en-US" sz="2800"/>
                      <m:t>OF</m:t>
                    </m:r>
                  </m:oMath>
                </a14:m>
                <a:endParaRPr lang="en-US" sz="2800" dirty="0"/>
              </a:p>
              <a:p>
                <a:endParaRPr lang="en-US" sz="32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1113" r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[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mgevûwÎf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GeswÎf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×</a:t>
                </a:r>
                <a:r>
                  <a:rPr lang="bn-BD" dirty="0"/>
                  <a:t>ভূমি</a:t>
                </a:r>
                <a:r>
                  <a:rPr lang="en-US" sz="24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×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D”PZv</a:t>
                </a:r>
                <a:r>
                  <a:rPr lang="en-US" sz="2400" dirty="0"/>
                  <a:t>] </a:t>
                </a:r>
                <a:endParaRPr lang="en-US" sz="2400" dirty="0" smtClean="0"/>
              </a:p>
              <a:p>
                <a:r>
                  <a:rPr lang="en-US" sz="2400" dirty="0"/>
                  <a:t>⇒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×</a:t>
                </a:r>
                <a:r>
                  <a:rPr lang="en-US" sz="2400" i="1" dirty="0"/>
                  <a:t>a</a:t>
                </a:r>
                <a:r>
                  <a:rPr lang="en-US" sz="2400" dirty="0"/>
                  <a:t>×12+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×</a:t>
                </a:r>
                <a:r>
                  <a:rPr lang="en-US" sz="2400" i="1" dirty="0"/>
                  <a:t>a</a:t>
                </a:r>
                <a:r>
                  <a:rPr lang="en-US" sz="2400" dirty="0"/>
                  <a:t>×13+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×</a:t>
                </a:r>
                <a:r>
                  <a:rPr lang="en-US" sz="2400" i="1" dirty="0"/>
                  <a:t>a</a:t>
                </a:r>
                <a:r>
                  <a:rPr lang="en-US" sz="2400" dirty="0"/>
                  <a:t>×14</a:t>
                </a:r>
              </a:p>
              <a:p>
                <a:r>
                  <a:rPr lang="en-US" sz="2400" dirty="0"/>
                  <a:t>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13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i="1" dirty="0" smtClean="0"/>
              </a:p>
              <a:p>
                <a:r>
                  <a:rPr lang="en-US" sz="2400" dirty="0"/>
                  <a:t>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i="1" dirty="0"/>
                  <a:t>a</a:t>
                </a:r>
                <a:r>
                  <a:rPr lang="en-US" sz="2400" dirty="0"/>
                  <a:t> = 39  ⇒ 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39×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  ∴  </a:t>
                </a:r>
                <a:r>
                  <a:rPr lang="en-US" sz="2400" i="1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78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2400" i="1" dirty="0" smtClean="0"/>
              </a:p>
              <a:p>
                <a:endParaRPr lang="en-US" sz="2400" i="1" dirty="0"/>
              </a:p>
              <a:p>
                <a:r>
                  <a:rPr lang="en-US" sz="2400" dirty="0"/>
                  <a:t>∴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wÎf~RwUievûi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 </a:t>
                </a:r>
                <a:r>
                  <a:rPr lang="en-US" sz="2400" i="1" dirty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78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u="sng" dirty="0"/>
                  <a:t>(</a:t>
                </a:r>
                <a:r>
                  <a:rPr lang="en-US" sz="2400" u="sng" dirty="0" err="1"/>
                  <a:t>Ans</a:t>
                </a:r>
                <a:r>
                  <a:rPr lang="en-US" sz="2400" u="sng" dirty="0"/>
                  <a:t>) </a:t>
                </a:r>
              </a:p>
              <a:p>
                <a:r>
                  <a:rPr lang="en-US" sz="2400" dirty="0"/>
                  <a:t>∴  </a:t>
                </a:r>
                <a:r>
                  <a:rPr lang="en-US" sz="2400" i="1" dirty="0"/>
                  <a:t>ABC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/>
                                  </a:rPr>
                                  <m:t>78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= </a:t>
                </a:r>
                <a:r>
                  <a:rPr lang="en-US" sz="2400" i="1" dirty="0"/>
                  <a:t>878.14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400" u="sng" dirty="0"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2400" u="sng" dirty="0" err="1"/>
                  <a:t>Ans</a:t>
                </a:r>
                <a:r>
                  <a:rPr lang="en-US" sz="2400" u="sng" dirty="0"/>
                  <a:t>)                                                                               </a:t>
                </a:r>
                <a:endParaRPr lang="en-US" sz="2400" dirty="0"/>
              </a:p>
              <a:p>
                <a:r>
                  <a:rPr lang="en-US" sz="2400" dirty="0"/>
                  <a:t>∴  </a:t>
                </a:r>
                <a:r>
                  <a:rPr lang="en-US" sz="2400" i="1" dirty="0"/>
                  <a:t>ABC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Ricwimxgv</a:t>
                </a:r>
                <a:r>
                  <a:rPr lang="en-US" sz="2400" dirty="0"/>
                  <a:t> = </a:t>
                </a:r>
                <a:r>
                  <a:rPr lang="en-US" sz="2400" i="1" dirty="0"/>
                  <a:t>3a = 3×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78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i="1" dirty="0"/>
                  <a:t>  = 78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  ‡</a:t>
                </a:r>
                <a:r>
                  <a:rPr lang="en-US" sz="2400" i="1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2400" u="sng" dirty="0"/>
                  <a:t>(</a:t>
                </a:r>
                <a:r>
                  <a:rPr lang="en-US" sz="2400" u="sng" dirty="0" err="1"/>
                  <a:t>Ans</a:t>
                </a:r>
                <a:r>
                  <a:rPr lang="en-US" sz="2400" u="sng" dirty="0"/>
                  <a:t>)</a:t>
                </a:r>
                <a:endParaRPr lang="en-US" sz="2800" dirty="0">
                  <a:latin typeface="Cambria Math" pitchFamily="18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032" r="-67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1527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49" y="152400"/>
            <a:ext cx="8839200" cy="655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  <a:cs typeface="SutonnyMJ" pitchFamily="2" charset="0"/>
              </a:rPr>
              <a:t>(ii)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mgevû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wÎf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Af¨šÍi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j‡¤^i ‰`N©¨ </a:t>
            </a:r>
            <a:r>
              <a:rPr lang="en-US" sz="3200" i="1" dirty="0">
                <a:latin typeface="Cambria Math" pitchFamily="18" charset="0"/>
                <a:ea typeface="Cambria Math" pitchFamily="18" charset="0"/>
                <a:cs typeface="SutonnyMJ" pitchFamily="2" charset="0"/>
              </a:rPr>
              <a:t>16,20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i="1" dirty="0">
                <a:latin typeface="Cambria Math" pitchFamily="18" charset="0"/>
                <a:ea typeface="Cambria Math" pitchFamily="18" charset="0"/>
                <a:cs typeface="SutonnyMJ" pitchFamily="2" charset="0"/>
              </a:rPr>
              <a:t>24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m.wg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wÎf~RwUi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evûi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ˆ`N©¨,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cwimxgv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Îdj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         [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evKvwk‡ev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- 04 ]</a:t>
            </a:r>
            <a:r>
              <a:rPr lang="en-US" sz="2400" i="1" dirty="0">
                <a:latin typeface="SutonnyMJ" pitchFamily="2" charset="0"/>
                <a:cs typeface="SutonnyMJ" pitchFamily="2" charset="0"/>
              </a:rPr>
              <a:t>             </a:t>
            </a:r>
            <a:endParaRPr lang="en-US" sz="2400" i="1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i="1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i="1" dirty="0">
              <a:latin typeface="SutonnyMJ" pitchFamily="2" charset="0"/>
              <a:cs typeface="SutonnyMJ" pitchFamily="2" charset="0"/>
            </a:endParaRPr>
          </a:p>
          <a:p>
            <a:r>
              <a:rPr lang="en-US" sz="4000" b="1" u="sng" dirty="0" err="1" smtClean="0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4000" b="1" u="sng" dirty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endParaRPr lang="en-US" sz="40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mgvav‡bi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Ki|</a:t>
            </a:r>
            <a:endParaRPr lang="en-US" sz="4000" b="1" dirty="0">
              <a:latin typeface="SutonnyMJ" pitchFamily="2" charset="0"/>
              <a:ea typeface="Cambria Math" pitchFamily="18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800" dirty="0" smtClean="0"/>
                  <a:t>2(i</a:t>
                </a:r>
                <a:r>
                  <a:rPr lang="en-US" sz="2800" dirty="0"/>
                  <a:t>). 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GKwUmgevûwÎf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Rievûi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ˆ`N©¨ 2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wgUvievov‡bvn‡jGi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‡¶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itchFamily="18" charset="0"/>
                            <a:ea typeface="Cambria Math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eM©wgUvi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e‡ohvq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mgevûwÎf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Rievûi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ˆ`N©¨, 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cwimxgvGes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800" dirty="0" err="1">
                    <a:latin typeface="SutonnyMJ" pitchFamily="2" charset="0"/>
                    <a:cs typeface="SutonnyMJ" pitchFamily="2" charset="0"/>
                  </a:rPr>
                  <a:t>ÎdjwbY©q</a:t>
                </a:r>
                <a:r>
                  <a:rPr lang="en-US" sz="2800" dirty="0"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1600" dirty="0" smtClean="0">
                    <a:latin typeface="SutonnyMJ" pitchFamily="2" charset="0"/>
                    <a:cs typeface="SutonnyMJ" pitchFamily="2" charset="0"/>
                  </a:rPr>
                  <a:t>[ </a:t>
                </a:r>
                <a:r>
                  <a:rPr lang="en-US" sz="1600" dirty="0">
                    <a:latin typeface="SutonnyMJ" pitchFamily="2" charset="0"/>
                    <a:cs typeface="SutonnyMJ" pitchFamily="2" charset="0"/>
                  </a:rPr>
                  <a:t>evKvwk‡ev-11,12R]</a:t>
                </a:r>
                <a:endParaRPr lang="en-US" sz="2800" i="1" dirty="0" smtClean="0">
                  <a:latin typeface="SutonnyMJ" pitchFamily="2" charset="0"/>
                  <a:cs typeface="SutonnyMJ" pitchFamily="2" charset="0"/>
                </a:endParaRPr>
              </a:p>
              <a:p>
                <a:endParaRPr lang="en-US" sz="2800" i="1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u="sng" dirty="0" err="1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awi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mgevûwÎf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/>
                  <a:t>= </a:t>
                </a:r>
                <a:r>
                  <a:rPr lang="en-US" sz="2400" i="1" dirty="0"/>
                  <a:t>x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i="1" dirty="0"/>
                  <a:t>                                                                                  ∴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mgevûwÎf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wgUvievov‡j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2400" dirty="0"/>
                  <a:t>= </a:t>
                </a:r>
                <a:r>
                  <a:rPr lang="en-US" sz="2400" i="1" dirty="0"/>
                  <a:t>x+2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400" dirty="0"/>
                  <a:t>∴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wgUvievov‡j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Îdjn‡e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cÖkœg‡Z</a:t>
                </a:r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2400" dirty="0"/>
                  <a:t>  ⇒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⇒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                                                                                                                          ⇒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12</m:t>
                    </m:r>
                  </m:oMath>
                </a14:m>
                <a:r>
                  <a:rPr lang="en-US" sz="2400" dirty="0"/>
                  <a:t>   ⇒ 4x+4=12    ⇒ 4 x = 8	∴ x = 2                                 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∴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wb‡Y©qmgevûwÎf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/>
                  <a:t>= 2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wgUvi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2400" dirty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376" t="-1020" r="-25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(ii)  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mgevnywÎf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Rievûi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3200" i="1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wgUvievov‡jGwUi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3200" i="1" dirty="0">
                    <a:latin typeface="Arial" pitchFamily="34" charset="0"/>
                    <a:cs typeface="Arial" pitchFamily="34" charset="0"/>
                  </a:rPr>
                  <a:t>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eM©wgUvi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e‡ohvq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wÎf~RwUievûi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ˆ`N©¨,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I †¶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ÎdjwbY©q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Ki|                                 [ evKvwk‡ev-15 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endParaRPr lang="en-US" sz="3200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u="sng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b="1" u="sng" dirty="0" smtClean="0">
                    <a:latin typeface="SutonnyMJ" pitchFamily="2" charset="0"/>
                    <a:cs typeface="SutonnyMJ" pitchFamily="2" charset="0"/>
                  </a:rPr>
                  <a:t>:</a:t>
                </a:r>
              </a:p>
              <a:p>
                <a:endParaRPr lang="en-US" sz="3200" u="sng" dirty="0" smtClean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Dc‡iiAs‡Kimgvav‡bigZ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| </a:t>
                </a:r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wb‡Rwb‡R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4000" b="1" dirty="0" err="1">
                    <a:latin typeface="SutonnyMJ" pitchFamily="2" charset="0"/>
                    <a:cs typeface="SutonnyMJ" pitchFamily="2" charset="0"/>
                  </a:rPr>
                  <a:t>Póv</a:t>
                </a:r>
                <a:r>
                  <a:rPr lang="en-US" sz="4000" b="1" dirty="0">
                    <a:latin typeface="SutonnyMJ" pitchFamily="2" charset="0"/>
                    <a:cs typeface="SutonnyMJ" pitchFamily="2" charset="0"/>
                  </a:rPr>
                  <a:t> Ki| </a:t>
                </a:r>
                <a:endParaRPr lang="en-US" sz="4000" b="1" dirty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721" t="-1577" r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3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49" y="1651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sz="2400" dirty="0"/>
                  <a:t>3(i).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GKwUmgwØevûwÎf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~‡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Ricwimxgv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306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m.wgGimgvbevûi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f~wgi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(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Amgvbevûiev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Z…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Zxqevûi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Ask|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wÎf~RwUi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‡¶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ÎdjwbY©q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Ki| [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evKvwk‡ev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- 05, 06, 07 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]</a:t>
                </a:r>
              </a:p>
              <a:p>
                <a:r>
                  <a:rPr lang="en-US" sz="2400" u="sng" dirty="0" err="1" smtClean="0"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2400" u="sng" dirty="0">
                    <a:latin typeface="SutonnyMJ" pitchFamily="2" charset="0"/>
                    <a:cs typeface="SutonnyMJ" pitchFamily="2" charset="0"/>
                  </a:rPr>
                  <a:t>: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g‡bKwi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wÎf~RwUif~wgi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ˆ`N©¨ 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c</a:t>
                </a:r>
                <a:r>
                  <a:rPr lang="en-US" sz="2400" dirty="0"/>
                  <a:t>= </a:t>
                </a:r>
                <a:r>
                  <a:rPr lang="en-US" sz="2400" i="1" dirty="0"/>
                  <a:t>8x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m.wgwÎf~RwUimgvbevûØq</a:t>
                </a:r>
                <a:r>
                  <a:rPr lang="en-US" sz="2400" i="1" dirty="0"/>
                  <a:t>a </a:t>
                </a:r>
                <a:r>
                  <a:rPr lang="en-US" sz="2400" dirty="0"/>
                  <a:t>=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f~wgi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Ask </a:t>
                </a:r>
                <a:r>
                  <a:rPr lang="en-US" sz="2400" dirty="0"/>
                  <a:t>=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f~wgGi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Ask</a:t>
                </a:r>
              </a:p>
              <a:p>
                <a:r>
                  <a:rPr lang="en-US" sz="2400" dirty="0" smtClean="0"/>
                  <a:t>= </a:t>
                </a:r>
                <a:r>
                  <a:rPr lang="en-US" sz="2400" i="1" dirty="0"/>
                  <a:t>8x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Gi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Ask</a:t>
                </a:r>
                <a:r>
                  <a:rPr lang="en-US" sz="2400" dirty="0"/>
                  <a:t> = </a:t>
                </a:r>
                <a:r>
                  <a:rPr lang="en-US" sz="2400" i="1" dirty="0"/>
                  <a:t>8x ×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i="1" dirty="0"/>
                  <a:t>  = 5x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                                                 ‡`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= 306 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m.wgAvgivRvwb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cwimxgv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8x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+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5x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+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5x </a:t>
                </a:r>
                <a:r>
                  <a:rPr lang="en-US" sz="2400" i="1" dirty="0"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2400" i="1" dirty="0">
                    <a:latin typeface="Cambria Math" pitchFamily="18" charset="0"/>
                    <a:ea typeface="Cambria Math" pitchFamily="18" charset="0"/>
                    <a:cs typeface="SutonnyMJ" pitchFamily="2" charset="0"/>
                  </a:rPr>
                  <a:t>18x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m.wgcÖkœg‡Z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i="1" dirty="0"/>
                  <a:t>18x = 306  </a:t>
                </a:r>
                <a:r>
                  <a:rPr lang="en-US" sz="2400" dirty="0"/>
                  <a:t>  ⇒ </a:t>
                </a:r>
                <a:r>
                  <a:rPr lang="en-US" sz="2400" i="1" dirty="0"/>
                  <a:t>x = 17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i="1" dirty="0"/>
                  <a:t>c = 8x = 8 × 17 = 136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i="1" dirty="0"/>
                  <a:t>a = 5x = 5 × 17 = 85 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/>
                  <a:t>∴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AvgivRvwb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wÎf~RwUi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†¶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Îdj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  <a:p>
                <a:r>
                  <a:rPr lang="en-US" sz="24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136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85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136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i="1" dirty="0"/>
                  <a:t>= 34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10404</m:t>
                        </m:r>
                      </m:e>
                    </m:rad>
                  </m:oMath>
                </a14:m>
                <a:r>
                  <a:rPr lang="en-US" sz="2400" i="1" dirty="0"/>
                  <a:t>= 3468  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eM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© †</a:t>
                </a:r>
                <a:r>
                  <a:rPr lang="en-US" sz="2400" dirty="0" err="1">
                    <a:latin typeface="SutonnyMJ" pitchFamily="2" charset="0"/>
                    <a:cs typeface="SutonnyMJ" pitchFamily="2" charset="0"/>
                  </a:rPr>
                  <a:t>m.wg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|  </a:t>
                </a:r>
                <a:r>
                  <a:rPr lang="en-US" sz="2400" i="1" u="sng" dirty="0">
                    <a:latin typeface="SutonnyMJ" pitchFamily="2" charset="0"/>
                    <a:cs typeface="SutonnyMJ" pitchFamily="2" charset="0"/>
                  </a:rPr>
                  <a:t>( </a:t>
                </a:r>
                <a:r>
                  <a:rPr lang="en-US" sz="2400" i="1" u="sng" dirty="0" err="1" smtClean="0">
                    <a:latin typeface="Arial" pitchFamily="34" charset="0"/>
                    <a:cs typeface="Arial" pitchFamily="34" charset="0"/>
                  </a:rPr>
                  <a:t>Ans</a:t>
                </a:r>
                <a:r>
                  <a:rPr lang="en-US" sz="2400" i="1" u="sng" dirty="0" smtClean="0">
                    <a:latin typeface="Arial" pitchFamily="34" charset="0"/>
                    <a:cs typeface="Arial" pitchFamily="34" charset="0"/>
                  </a:rPr>
                  <a:t>) </a:t>
                </a:r>
                <a:endParaRPr lang="en-US" sz="2400" dirty="0">
                  <a:latin typeface="SutonnyMJ" pitchFamily="2" charset="0"/>
                  <a:ea typeface="Cambria Math" pitchFamily="18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651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1032" t="-928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7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927</TotalTime>
  <Words>883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Masum</cp:lastModifiedBy>
  <cp:revision>87</cp:revision>
  <dcterms:created xsi:type="dcterms:W3CDTF">2006-08-16T00:00:00Z</dcterms:created>
  <dcterms:modified xsi:type="dcterms:W3CDTF">2024-03-24T06:51:51Z</dcterms:modified>
</cp:coreProperties>
</file>