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91" r:id="rId2"/>
    <p:sldId id="290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38" autoAdjust="0"/>
  </p:normalViewPr>
  <p:slideViewPr>
    <p:cSldViewPr>
      <p:cViewPr>
        <p:scale>
          <a:sx n="100" d="100"/>
          <a:sy n="100" d="100"/>
        </p:scale>
        <p:origin x="-5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5A39-A257-42AD-AF6E-0AA929553D7D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8021-F620-4188-B5B2-0C78F0937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44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2.GKwU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146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Kb© 55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KY©wU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? </a:t>
                </a:r>
                <a:r>
                  <a:rPr lang="en-US" sz="2000" b="1" dirty="0"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2000" b="1" dirty="0">
                    <a:latin typeface="Calibri" pitchFamily="34" charset="0"/>
                    <a:cs typeface="Calibri" pitchFamily="34" charset="0"/>
                  </a:rPr>
                  <a:t>home work</a:t>
                </a:r>
                <a:r>
                  <a:rPr lang="en-US" sz="2000" b="1" dirty="0">
                    <a:latin typeface="SutonnyMJ" pitchFamily="2" charset="0"/>
                    <a:cs typeface="SutonnyMJ" pitchFamily="2" charset="0"/>
                  </a:rPr>
                  <a:t>) </a:t>
                </a:r>
                <a:endParaRPr lang="en-US" sz="2000" b="1" dirty="0" smtClean="0">
                  <a:latin typeface="SutonnyMJ" pitchFamily="2" charset="0"/>
                  <a:cs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3.GKwU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i¤^‡mi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K‡b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bn-BD" sz="1600" dirty="0">
                    <a:latin typeface="SutonnyMJ" pitchFamily="2" charset="0"/>
                  </a:rPr>
                  <a:t>র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‰`N¨©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h_v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µ‡g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30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40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bn-BD" sz="1400" dirty="0">
                    <a:latin typeface="SutonnyMJ" pitchFamily="2" charset="0"/>
                  </a:rPr>
                  <a:t>ক্ষেত্রফল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ˆ`N¨©,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cwimxgvI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Ki|</a:t>
                </a:r>
                <a:r>
                  <a:rPr lang="bn-BD" dirty="0">
                    <a:latin typeface="SutonnyMJ" pitchFamily="2" charset="0"/>
                  </a:rPr>
                  <a:t/>
                </a:r>
                <a:endParaRPr lang="en-US" dirty="0" smtClean="0">
                  <a:latin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 †`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Kb© `¦q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2000" dirty="0"/>
                  <a:t>= </a:t>
                </a:r>
                <a:r>
                  <a:rPr lang="en-US" dirty="0"/>
                  <a:t>30 </a:t>
                </a:r>
                <a:r>
                  <a:rPr lang="bn-BD" dirty="0"/>
                  <a:t>মিটার</a:t>
                </a:r>
                <a:r>
                  <a:rPr lang="en-US" sz="2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/>
                  <a:t>d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</a:t>
                </a:r>
                <a:r>
                  <a:rPr lang="en-US" dirty="0"/>
                  <a:t>40 </a:t>
                </a:r>
                <a:r>
                  <a:rPr lang="bn-BD" dirty="0"/>
                  <a:t>মিটার 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i¤^‡mi </a:t>
                </a:r>
                <a:r>
                  <a:rPr lang="bn-BD" dirty="0"/>
                  <a:t>ক্ষেত্রফল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×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KY©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Ø‡qi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¸</a:t>
                </a:r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bdj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/>
                </a:r>
                <a:r>
                  <a:rPr lang="bn-BD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× d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× d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 × 30 × 40</a:t>
                </a:r>
                <a:r>
                  <a:rPr lang="bn-BD" sz="2000" baseline="-25000" dirty="0"/>
                  <a:t/>
                </a:r>
                <a:r>
                  <a:rPr lang="en-US" sz="2000" dirty="0"/>
                  <a:t>= 600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:(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) </a:t>
                </a:r>
                <a:r>
                  <a:rPr lang="bn-BD" sz="2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₁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₂²</m:t>
                        </m:r>
                      </m:e>
                    </m:rad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/>
                </a:r>
                <a:r>
                  <a:rPr lang="en-US" sz="2000" dirty="0" smtClean="0"/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latin typeface="Cambria Math"/>
                          </a:rPr>
                          <m:t>30</m:t>
                        </m:r>
                        <m:r>
                          <a:rPr lang="en-US" sz="2000" baseline="30000">
                            <a:latin typeface="Cambria Math"/>
                          </a:rPr>
                          <m:t>²</m:t>
                        </m:r>
                        <m:r>
                          <a:rPr lang="en-US" sz="2000">
                            <a:latin typeface="Cambria Math"/>
                          </a:rPr>
                          <m:t>+ </m:t>
                        </m:r>
                        <m:r>
                          <a:rPr lang="en-US" sz="2000">
                            <a:latin typeface="Cambria Math"/>
                          </a:rPr>
                          <m:t>40</m:t>
                        </m:r>
                        <m:r>
                          <a:rPr lang="en-US" sz="2000" baseline="30000">
                            <a:latin typeface="Cambria Math"/>
                          </a:rPr>
                          <m:t>²</m:t>
                        </m:r>
                      </m:e>
                    </m:rad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baseline="30000" dirty="0"/>
                  <a:t/>
                </a:r>
                <a:r>
                  <a:rPr lang="en-US" sz="2000" dirty="0" smtClean="0"/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latin typeface="Cambria Math"/>
                          </a:rPr>
                          <m:t>900</m:t>
                        </m:r>
                        <m:r>
                          <a:rPr lang="en-US" sz="2000">
                            <a:latin typeface="Cambria Math"/>
                          </a:rPr>
                          <m:t>+ </m:t>
                        </m:r>
                        <m:r>
                          <a:rPr lang="en-US" sz="2000">
                            <a:latin typeface="Cambria Math"/>
                          </a:rPr>
                          <m:t>1600</m:t>
                        </m:r>
                      </m:e>
                    </m:rad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/>
                </a:r>
                <a:r>
                  <a:rPr lang="en-US" sz="2000" dirty="0" smtClean="0"/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latin typeface="Cambria Math"/>
                          </a:rPr>
                          <m:t>2500</m:t>
                        </m:r>
                      </m:e>
                    </m:rad>
                  </m:oMath>
                </a14:m>
                <a:r>
                  <a:rPr lang="bn-BD" sz="2000" dirty="0"/>
                  <a:t/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× 50 </a:t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:r>
                  <a:rPr lang="bn-BD" sz="2000" dirty="0"/>
                  <a:t/>
                </a:r>
                <a:r>
                  <a:rPr lang="en-US" sz="2000" dirty="0"/>
                  <a:t> 25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/>
                  <a:t> (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/>
                  <a:t>= 4 × </a:t>
                </a:r>
                <a:r>
                  <a:rPr lang="en-US" sz="2000" dirty="0" err="1"/>
                  <a:t>evû</a:t>
                </a:r>
                <a:r>
                  <a:rPr lang="bn-BD" sz="2000" dirty="0"/>
                  <a:t/>
                </a:r>
                <a:r>
                  <a:rPr lang="en-US" sz="2000" dirty="0"/>
                  <a:t>= 4 × 25</a:t>
                </a:r>
                <a:r>
                  <a:rPr lang="bn-BD" sz="2000" dirty="0"/>
                  <a:t/>
                </a:r>
                <a:r>
                  <a:rPr lang="en-US" sz="2000" dirty="0"/>
                  <a:t>= 100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/>
                  <a:t>  (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Avevi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1600">
                            <a:latin typeface="Cambria Math"/>
                          </a:rPr>
                          <m:t>ক্ষেত্রফল</m:t>
                        </m:r>
                      </m:num>
                      <m:den>
                        <m:r>
                          <a:rPr lang="bn-BD" sz="1600">
                            <a:latin typeface="Cambria Math"/>
                          </a:rPr>
                          <m:t>বাহু</m:t>
                        </m:r>
                      </m:den>
                    </m:f>
                  </m:oMath>
                </a14:m>
                <a:r>
                  <a:rPr lang="en-US" sz="2000" dirty="0"/>
                  <a:t>  =  </a:t>
                </a:r>
                <a:r>
                  <a:rPr lang="bn-BD" sz="2000" dirty="0"/>
                  <a:t/>
                </a:r>
                <a:r>
                  <a:rPr lang="en-US" sz="2000" dirty="0"/>
                  <a:t>= 24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) </a:t>
                </a:r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r="-77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917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4.GKwU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20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‡m .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wg|Gi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Kb©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 Ask</a:t>
                </a:r>
                <a:r>
                  <a:rPr lang="bn-BD" sz="2000" dirty="0">
                    <a:latin typeface="SutonnyMJ" pitchFamily="2" charset="0"/>
                  </a:rPr>
                  <a:t>‍</a:t>
                </a:r>
                <a:r>
                  <a:rPr lang="hi-IN" sz="2000" dirty="0">
                    <a:latin typeface="SutonnyMJ" pitchFamily="2" charset="0"/>
                  </a:rPr>
                  <a:t>।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i¤^‡mi </a:t>
                </a:r>
                <a:r>
                  <a:rPr lang="bn-BD" sz="1600" dirty="0" smtClean="0">
                    <a:latin typeface="SutonnyMJ" pitchFamily="2" charset="0"/>
                  </a:rPr>
                  <a:t>ক্ষেত্রফল</a:t>
                </a:r>
                <a:r>
                  <a:rPr lang="en-US" sz="1600" dirty="0" smtClean="0">
                    <a:latin typeface="SutonnyMJ" pitchFamily="2" charset="0"/>
                  </a:rPr>
                  <a:t/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wbb©q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bn-BD" sz="2000" dirty="0" smtClean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†`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‰`N©¨ =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20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†m: 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:| 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Kb©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4 X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†m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Kb©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= 4 X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Ask 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4 X 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×   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∴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2 </a:t>
                </a:r>
                <a:r>
                  <a:rPr lang="bn-BD" sz="2000" baseline="-25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3 X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†m: 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:|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           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₁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₂²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000" dirty="0"/>
                  <a:t> 20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>
                            <a:latin typeface="Cambria Math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  <m:r>
                          <a:rPr lang="en-US" sz="2000" baseline="30000">
                            <a:latin typeface="Cambria Math"/>
                          </a:rPr>
                          <m:t>)</m:t>
                        </m:r>
                        <m:r>
                          <a:rPr lang="en-US" sz="2000" baseline="30000">
                            <a:latin typeface="Cambria Math"/>
                          </a:rPr>
                          <m:t>²</m:t>
                        </m:r>
                        <m:r>
                          <a:rPr lang="en-US" sz="2000">
                            <a:latin typeface="Cambria Math"/>
                          </a:rPr>
                          <m:t>+(</m:t>
                        </m:r>
                        <m:r>
                          <a:rPr lang="en-US" sz="2000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  <m:r>
                          <a:rPr lang="en-US" sz="2000">
                            <a:latin typeface="Cambria Math"/>
                          </a:rPr>
                          <m:t>)</m:t>
                        </m:r>
                        <m:r>
                          <a:rPr lang="en-US" sz="2000">
                            <a:latin typeface="Cambria Math"/>
                          </a:rPr>
                          <m:t>²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000" dirty="0"/>
                  <a:t> 40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latin typeface="Cambria Math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  <m:r>
                          <a:rPr lang="en-US" sz="2000" baseline="30000">
                            <a:latin typeface="Cambria Math"/>
                          </a:rPr>
                          <m:t>²</m:t>
                        </m:r>
                        <m:r>
                          <a:rPr lang="en-US" sz="2000">
                            <a:latin typeface="Cambria Math"/>
                          </a:rPr>
                          <m:t>+ </m:t>
                        </m:r>
                        <m:r>
                          <a:rPr lang="en-US" sz="2000">
                            <a:latin typeface="Cambria Math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  <m:r>
                          <a:rPr lang="en-US" sz="2000" baseline="30000">
                            <a:latin typeface="Cambria Math"/>
                          </a:rPr>
                          <m:t>²</m:t>
                        </m:r>
                        <m:r>
                          <a:rPr lang="en-US" sz="2000" baseline="30000">
                            <a:latin typeface="Cambria Math"/>
                          </a:rPr>
                          <m:t>  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000" dirty="0"/>
                  <a:t> 40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latin typeface="Cambria Math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²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/>
                  <a:t>, 40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= 25</a:t>
                </a:r>
                <a:r>
                  <a:rPr lang="bn-BD" sz="2000" dirty="0"/>
                  <a:t/>
                </a:r>
                <a:r>
                  <a:rPr lang="en-US" sz="2000" dirty="0"/>
                  <a:t>X</a:t>
                </a:r>
                <a:r>
                  <a:rPr lang="en-US" sz="2000" baseline="30000" dirty="0"/>
                  <a:t> 2</a:t>
                </a:r>
                <a:endParaRPr lang="en-US" sz="2000" dirty="0"/>
              </a:p>
              <a:p>
                <a:r>
                  <a:rPr lang="en-US" sz="2000" baseline="30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25</a:t>
                </a:r>
                <a:r>
                  <a:rPr lang="bn-BD" sz="2000" dirty="0"/>
                  <a:t/>
                </a:r>
                <a:r>
                  <a:rPr lang="en-US" sz="2000" dirty="0"/>
                  <a:t>X</a:t>
                </a:r>
                <a:r>
                  <a:rPr lang="en-US" sz="2000" baseline="30000" dirty="0"/>
                  <a:t> 2 </a:t>
                </a:r>
                <a:r>
                  <a:rPr lang="en-US" sz="2000" dirty="0"/>
                  <a:t>= 1600</a:t>
                </a:r>
                <a:r>
                  <a:rPr lang="bn-BD" sz="2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000" dirty="0"/>
                  <a:t> X</a:t>
                </a:r>
                <a:r>
                  <a:rPr lang="en-US" sz="2000" baseline="30000" dirty="0"/>
                  <a:t> 2</a:t>
                </a:r>
                <a:r>
                  <a:rPr lang="en-US" sz="2000" dirty="0"/>
                  <a:t>= 64</a:t>
                </a:r>
                <a:r>
                  <a:rPr lang="bn-BD" sz="2000" dirty="0"/>
                  <a:t/>
                </a:r>
                <a:r>
                  <a:rPr lang="en-US" sz="2000" dirty="0"/>
                  <a:t>∴</a:t>
                </a:r>
                <a:r>
                  <a:rPr lang="bn-BD" sz="2000" dirty="0"/>
                  <a:t/>
                </a:r>
                <a:r>
                  <a:rPr lang="en-US" sz="2000" dirty="0"/>
                  <a:t>X = 8 </a:t>
                </a:r>
                <a:r>
                  <a:rPr lang="bn-BD" sz="2000" dirty="0" smtClean="0"/>
                  <a:t/>
                </a:r>
                <a:endParaRPr lang="en-US" sz="2000" dirty="0" smtClean="0"/>
              </a:p>
              <a:p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 smtClean="0"/>
                  <a:t/>
                </a:r>
                <a:r>
                  <a:rPr lang="bn-BD" dirty="0"/>
                  <a:t>কর্ণ</a:t>
                </a:r>
                <a:r>
                  <a:rPr lang="bn-BD" sz="2000" dirty="0"/>
                  <a:t/>
                </a:r>
                <a:r>
                  <a:rPr lang="en-US" sz="2000" dirty="0"/>
                  <a:t>d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= 4 X</a:t>
                </a:r>
                <a:r>
                  <a:rPr lang="bn-BD" sz="2000" dirty="0"/>
                  <a:t/>
                </a:r>
                <a:r>
                  <a:rPr lang="en-US" sz="2000" dirty="0"/>
                  <a:t>= 4 × 8 = 32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BD" sz="2000" dirty="0" smtClean="0"/>
                  <a:t/>
                </a:r>
                <a:r>
                  <a:rPr lang="bn-BD" dirty="0"/>
                  <a:t>অপর কর্ণ </a:t>
                </a:r>
                <a:r>
                  <a:rPr lang="en-US" dirty="0"/>
                  <a:t/>
                </a:r>
                <a:r>
                  <a:rPr lang="en-US" sz="2000" dirty="0"/>
                  <a:t>d</a:t>
                </a:r>
                <a:r>
                  <a:rPr lang="en-US" sz="2000" baseline="-25000" dirty="0"/>
                  <a:t>2 </a:t>
                </a:r>
                <a:r>
                  <a:rPr lang="bn-BD" sz="2000" baseline="-25000" dirty="0"/>
                  <a:t/>
                </a:r>
                <a:r>
                  <a:rPr lang="en-US" sz="2000" dirty="0"/>
                  <a:t>= 3 X = 3 × 8 = 24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i¤^‡mi </a:t>
                </a:r>
                <a:r>
                  <a:rPr lang="bn-BD" dirty="0"/>
                  <a:t>ক্ষেত্রফল</a:t>
                </a:r>
                <a:r>
                  <a:rPr lang="en-US" dirty="0"/>
                  <a:t/>
                </a:r>
                <a:r>
                  <a:rPr lang="en-US" sz="2000" dirty="0"/>
                  <a:t>= ×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KY©Ø‡qi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¸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bdj</a:t>
                </a:r>
                <a:endParaRPr lang="en-US" sz="20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× d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× d</a:t>
                </a:r>
                <a:r>
                  <a:rPr lang="en-US" sz="2000" baseline="-25000" dirty="0"/>
                  <a:t>₂</a:t>
                </a:r>
                <a:r>
                  <a:rPr lang="bn-BD" sz="2000" dirty="0"/>
                  <a:t/>
                </a:r>
                <a:r>
                  <a:rPr lang="en-US" sz="2000" dirty="0"/>
                  <a:t>=  × 32 × 24</a:t>
                </a:r>
                <a:r>
                  <a:rPr lang="bn-BD" sz="2000" dirty="0"/>
                  <a:t/>
                </a:r>
                <a:r>
                  <a:rPr lang="en-US" sz="2000" dirty="0"/>
                  <a:t>= 32 × 12 </a:t>
                </a:r>
                <a:r>
                  <a:rPr lang="bn-BD" sz="2000" dirty="0"/>
                  <a:t/>
                </a:r>
                <a:r>
                  <a:rPr lang="en-US" sz="2000" dirty="0"/>
                  <a:t>= 384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©  ‡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Avevi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1600">
                            <a:latin typeface="Cambria Math"/>
                          </a:rPr>
                          <m:t>ক্ষেত্রফল</m:t>
                        </m:r>
                      </m:num>
                      <m:den>
                        <m:r>
                          <a:rPr lang="bn-BD" sz="1600">
                            <a:latin typeface="Cambria Math"/>
                          </a:rPr>
                          <m:t>বাহু</m:t>
                        </m:r>
                      </m:den>
                    </m:f>
                  </m:oMath>
                </a14:m>
                <a:r>
                  <a:rPr lang="en-US" sz="2000" dirty="0"/>
                  <a:t>  =     = 19.20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)</a:t>
                </a:r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t="-649" r="-69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917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34524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sz="2000" dirty="0">
                    <a:latin typeface="SutonnyMJ" pitchFamily="2" charset="0"/>
                  </a:rPr>
                  <a:t>প</a:t>
                </a:r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wRqvg</a:t>
                </a:r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dirty="0">
                    <a:latin typeface="SutonnyMJ" pitchFamily="2" charset="0"/>
                  </a:rPr>
                  <a:t>প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wRqv‡gi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ywU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AciwU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600" dirty="0" err="1" smtClean="0">
                    <a:latin typeface="SutonnyMJ" pitchFamily="2" charset="0"/>
                    <a:cs typeface="SutonnyMJ" pitchFamily="2" charset="0"/>
                  </a:rPr>
                  <a:t>A‡cÿv</a:t>
                </a:r>
                <a:r>
                  <a:rPr lang="en-US" sz="1600" dirty="0">
                    <a:latin typeface="SutonnyMJ" pitchFamily="2" charset="0"/>
                  </a:rPr>
                  <a:t/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eo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G‡`i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g‡a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¨ j¤^ `~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iZ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¡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8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:|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dirty="0">
                    <a:latin typeface="SutonnyMJ" pitchFamily="2" charset="0"/>
                  </a:rPr>
                  <a:t>প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wRqv‡gi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400" dirty="0">
                    <a:latin typeface="SutonnyMJ" pitchFamily="2" charset="0"/>
                  </a:rPr>
                  <a:t>ক্ষেত্রফল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112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ywU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ˆ`N¨© KZ ? </a:t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‡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QvU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a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: 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bn-BD" sz="2000" dirty="0" smtClean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AZGe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eo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a+4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: 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bn-BD" sz="2000" dirty="0" smtClean="0">
                    <a:latin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G‡`i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j¤^ `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yiZ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¡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8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: 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bn-BD" sz="2000" dirty="0" smtClean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sz="2000" dirty="0">
                    <a:latin typeface="SutonnyMJ" pitchFamily="2" charset="0"/>
                  </a:rPr>
                  <a:t>প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wRqv‡gi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600" dirty="0">
                    <a:latin typeface="SutonnyMJ" pitchFamily="2" charset="0"/>
                  </a:rPr>
                  <a:t>ক্ষেত্রফল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112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endParaRPr lang="en-US" sz="2000" dirty="0" smtClean="0">
                  <a:latin typeface="SutonnyMJ" pitchFamily="2" charset="0"/>
                </a:endParaRPr>
              </a:p>
              <a:p>
                <a:r>
                  <a:rPr lang="bn-BD" sz="2000" dirty="0" smtClean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sz="2000" dirty="0">
                    <a:latin typeface="SutonnyMJ" pitchFamily="2" charset="0"/>
                  </a:rPr>
                  <a:t>প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wRqv‡gi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>
                    <a:latin typeface="SutonnyMJ" pitchFamily="2" charset="0"/>
                  </a:rPr>
                  <a:t>ক্ষেত্রফল</a:t>
                </a:r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b="1" dirty="0"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×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(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evû`ywUi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hvMdj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)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×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1" dirty="0" smtClean="0"/>
                  <a:t/>
                </a:r>
                <a:r>
                  <a:rPr lang="en-US" sz="2000" dirty="0"/>
                  <a:t>× (a + a + 4) × h</a:t>
                </a:r>
                <a:r>
                  <a:rPr lang="bn-BD" sz="2000" dirty="0"/>
                  <a:t/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 ( 2a +4 ) × 8</a:t>
                </a:r>
                <a:r>
                  <a:rPr lang="bn-BD" sz="2000" dirty="0"/>
                  <a:t/>
                </a:r>
                <a:r>
                  <a:rPr lang="en-US" sz="2000" dirty="0"/>
                  <a:t>= 4 ( 2a + 4 )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2000" dirty="0"/>
                  <a:t>, 4 ( 2a +4 ) = 112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2a + 4 = 28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2a = 28 – 4</a:t>
                </a:r>
                <a:r>
                  <a:rPr lang="bn-BD" sz="2000" dirty="0"/>
                  <a:t/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000" dirty="0"/>
                  <a:t>2a = 24 </a:t>
                </a:r>
                <a:r>
                  <a:rPr lang="bn-BD" sz="2000" dirty="0"/>
                  <a:t>    ∴ </a:t>
                </a:r>
                <a:r>
                  <a:rPr lang="en-US" sz="2000" dirty="0"/>
                  <a:t>a = 12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QvU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 </a:t>
                </a:r>
                <a:r>
                  <a:rPr lang="en-US" sz="2000" dirty="0"/>
                  <a:t>a = 12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/>
                  <a:t/>
                </a:r>
                <a:r>
                  <a:rPr lang="en-US" sz="2000" dirty="0"/>
                  <a:t>(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) 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eo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/>
                  <a:t>= a + 4 </a:t>
                </a:r>
                <a:r>
                  <a:rPr lang="bn-BD" sz="2000" dirty="0"/>
                  <a:t/>
                </a:r>
                <a:r>
                  <a:rPr lang="en-US" sz="2000" dirty="0"/>
                  <a:t>= 12 + 4 = 16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000" dirty="0"/>
                  <a:t>  (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)</a:t>
                </a:r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4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19" t="-464" r="-15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917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6309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dirty="0"/>
                  <a:t>2.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dirty="0">
                    <a:latin typeface="SutonnyMJ" pitchFamily="2" charset="0"/>
                  </a:rPr>
                  <a:t>প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wRqv‡gi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evûØ‡qi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h_v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µ‡g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68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:,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40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:|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evûØq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25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17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600" dirty="0">
                    <a:latin typeface="SutonnyMJ" pitchFamily="2" charset="0"/>
                  </a:rPr>
                  <a:t>ক্ষেত্রফল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K‡iv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|                                                                                                                             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: 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ABCD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dirty="0">
                    <a:latin typeface="SutonnyMJ" pitchFamily="2" charset="0"/>
                  </a:rPr>
                  <a:t>প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wRqvg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hvnvi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AB = 68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:, </a:t>
                </a:r>
                <a:r>
                  <a:rPr lang="en-US" dirty="0"/>
                  <a:t>CD = 40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:,</a:t>
                </a:r>
                <a:r>
                  <a:rPr lang="en-US" dirty="0"/>
                  <a:t>BC = 25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:, </a:t>
                </a:r>
                <a:r>
                  <a:rPr lang="en-US" dirty="0"/>
                  <a:t>AD = 17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</a:p>
              <a:p>
                <a:r>
                  <a:rPr lang="en-US" dirty="0"/>
                  <a:t>AD =EC = 17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CD = AE = 40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:|     </a:t>
                </a:r>
              </a:p>
              <a:p>
                <a:r>
                  <a:rPr lang="en-US" dirty="0"/>
                  <a:t>BE = AB – AE = 68 – 40 = 28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†m :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r>
                  <a:rPr lang="en-US" dirty="0" smtClean="0"/>
                  <a:t/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 smtClean="0"/>
                  <a:t>    BCE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dirty="0" smtClean="0"/>
                  <a:t/>
                </a:r>
                <a:r>
                  <a:rPr lang="bn-BD" sz="1600" dirty="0" smtClean="0"/>
                  <a:t>ক্ষেত্রফল</a:t>
                </a:r>
                <a:r>
                  <a:rPr lang="en-US" sz="1600" dirty="0" smtClean="0"/>
                  <a:t/>
                </a:r>
                <a:r>
                  <a:rPr lang="en-US" dirty="0" smtClean="0"/>
                  <a:t>= 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 smtClean="0"/>
                  <a:t>                                               =</a:t>
                </a:r>
                <a:r>
                  <a:rPr lang="en-US" dirty="0"/>
                  <a:t>210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†m: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BCE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/>
                  <a:t>ক্ষেত্রফল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×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fzwg</a:t>
                </a:r>
                <a:r>
                  <a:rPr lang="en-US" dirty="0"/>
                  <a:t> ×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 smtClean="0"/>
                  <a:t>		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× BE × CF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× </a:t>
                </a:r>
                <a:r>
                  <a:rPr lang="bn-BD" dirty="0"/>
                  <a:t>28</a:t>
                </a:r>
                <a:r>
                  <a:rPr lang="en-US" dirty="0"/>
                  <a:t> × CF </a:t>
                </a:r>
                <a:r>
                  <a:rPr lang="bn-BD" dirty="0"/>
                  <a:t>=14</a:t>
                </a:r>
                <a:r>
                  <a:rPr lang="en-US" dirty="0"/>
                  <a:t>× </a:t>
                </a:r>
                <a:r>
                  <a:rPr lang="en-US" dirty="0" smtClean="0"/>
                  <a:t>CF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dirty="0"/>
                  <a:t> 14 × CF = 210</a:t>
                </a:r>
              </a:p>
              <a:p>
                <a:r>
                  <a:rPr lang="en-US" dirty="0"/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dirty="0"/>
                  <a:t>CF =     ∴ CF = 15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, 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dirty="0">
                    <a:latin typeface="SutonnyMJ" pitchFamily="2" charset="0"/>
                  </a:rPr>
                  <a:t>প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wRqv‡gi</a:t>
                </a:r>
                <a:r>
                  <a:rPr lang="en-US" dirty="0"/>
                  <a:t/>
                </a:r>
                <a:r>
                  <a:rPr lang="bn-BD" sz="1600" dirty="0"/>
                  <a:t>ক্ষেত্রফল</a:t>
                </a:r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/>
                  <a:t> ×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(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evû`ywUi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hvMdj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)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×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dirty="0"/>
                  <a:t/>
                </a:r>
              </a:p>
              <a:p>
                <a:r>
                  <a:rPr lang="en-US" dirty="0"/>
                  <a:t/>
                </a:r>
                <a:r>
                  <a:rPr lang="en-US" dirty="0" smtClean="0"/>
                  <a:t>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× (CD + AB ) × CF</a:t>
                </a:r>
              </a:p>
              <a:p>
                <a:r>
                  <a:rPr lang="en-US" dirty="0"/>
                  <a:t/>
                </a:r>
                <a:r>
                  <a:rPr lang="en-US" dirty="0" smtClean="0"/>
                  <a:t/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× ( 40 + 68 ) × 15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×108×15 = 810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†m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dirty="0"/>
                  <a:t> (</a:t>
                </a:r>
                <a:r>
                  <a:rPr lang="en-US" dirty="0" err="1"/>
                  <a:t>ans</a:t>
                </a:r>
                <a:r>
                  <a:rPr lang="en-US" dirty="0"/>
                  <a:t>)</a:t>
                </a:r>
              </a:p>
              <a:p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9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 t="-649" r="-3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/>
          <p:cNvSpPr/>
          <p:nvPr/>
        </p:nvSpPr>
        <p:spPr>
          <a:xfrm>
            <a:off x="1304925" y="1828800"/>
            <a:ext cx="152400" cy="2286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438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9156"/>
            <a:ext cx="9738759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91138"/>
            <a:ext cx="2590800" cy="34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24126"/>
            <a:ext cx="6858000" cy="44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859902"/>
            <a:ext cx="3219449" cy="16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7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dirty="0"/>
                  <a:t>3.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dirty="0">
                    <a:latin typeface="SutonnyMJ" pitchFamily="2" charset="0"/>
                  </a:rPr>
                  <a:t>প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wRqv‡gi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ywUi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ˆ`N©¨ 24 †m: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I 52 †m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 |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yB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ˆ`N©¨ 26 †m: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I 30 †m: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dirty="0">
                    <a:latin typeface="SutonnyMJ" pitchFamily="2" charset="0"/>
                  </a:rPr>
                  <a:t>প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wRqv‡gi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600" dirty="0">
                    <a:latin typeface="SutonnyMJ" pitchFamily="2" charset="0"/>
                  </a:rPr>
                  <a:t>ক্ষেত্রফল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ABCD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dirty="0">
                    <a:latin typeface="SutonnyMJ" pitchFamily="2" charset="0"/>
                  </a:rPr>
                  <a:t>প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wRqvg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| 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hvnvi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AB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52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†m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:,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CD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24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†m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bn-BD" dirty="0">
                    <a:latin typeface="SutonnyMJ" pitchFamily="2" charset="0"/>
                  </a:rPr>
                  <a:t>,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BC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bn-BD" dirty="0">
                    <a:latin typeface="SutonnyMJ" pitchFamily="2" charset="0"/>
                  </a:rPr>
                  <a:t> 30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bn-BD" dirty="0">
                    <a:latin typeface="SutonnyMJ" pitchFamily="2" charset="0"/>
                  </a:rPr>
                  <a:t>,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AD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26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†m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:,                                                                                                                                       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AE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CD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24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†m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bn-BD" dirty="0">
                    <a:latin typeface="SutonnyMJ" pitchFamily="2" charset="0"/>
                  </a:rPr>
                  <a:t>,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AD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EC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bn-BD" dirty="0">
                    <a:latin typeface="SutonnyMJ" pitchFamily="2" charset="0"/>
                  </a:rPr>
                  <a:t>26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BE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AB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52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–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24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28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†m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BCE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>
                    <a:latin typeface="SutonnyMJ" pitchFamily="2" charset="0"/>
                  </a:rPr>
                  <a:t>ক্ষেত্রফল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= </a:t>
                </a:r>
              </a:p>
              <a:p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bn-BD" dirty="0" smtClean="0">
                    <a:latin typeface="SutonnyMJ" pitchFamily="2" charset="0"/>
                  </a:rPr>
                  <a:t/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= </a:t>
                </a:r>
              </a:p>
              <a:p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		             =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                                          = </a:t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		              =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336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†m: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</a:p>
              <a:p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Avevi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wÎfz‡Ri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>
                    <a:latin typeface="SutonnyMJ" pitchFamily="2" charset="0"/>
                  </a:rPr>
                  <a:t>ক্ষেত্রফল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×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fzwg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×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>
                    <a:latin typeface="Calibri" pitchFamily="34" charset="0"/>
                  </a:rPr>
                  <a:t/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× BE × CF</a:t>
                </a:r>
                <a:r>
                  <a:rPr lang="bn-BD" dirty="0">
                    <a:latin typeface="Calibri" pitchFamily="34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itchFamily="34" charset="0"/>
                    <a:cs typeface="Calibri" pitchFamily="34" charset="0"/>
                  </a:rPr>
                  <a:t>× 28× CF</a:t>
                </a:r>
                <a:r>
                  <a:rPr lang="bn-BD" dirty="0">
                    <a:latin typeface="Calibri" pitchFamily="34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= 14 × CF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14 × CF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336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CF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=   ∴</a:t>
                </a:r>
                <a:r>
                  <a:rPr lang="bn-BD" dirty="0">
                    <a:latin typeface="Calibri" pitchFamily="34" charset="0"/>
                  </a:rPr>
                  <a:t/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CF = 24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                                                                                                                                         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Uªvw</a:t>
                </a:r>
                <a:r>
                  <a:rPr lang="bn-BD" dirty="0">
                    <a:latin typeface="SutonnyMJ" pitchFamily="2" charset="0"/>
                  </a:rPr>
                  <a:t>প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wRqv‡gi</a:t>
                </a:r>
                <a:r>
                  <a:rPr lang="bn-BD" dirty="0">
                    <a:latin typeface="SutonnyMJ" pitchFamily="2" charset="0"/>
                  </a:rPr>
                  <a:t> ক্ষেত্রফল </a:t>
                </a:r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itchFamily="34" charset="0"/>
                    <a:cs typeface="Calibri" pitchFamily="34" charset="0"/>
                  </a:rPr>
                  <a:t>×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(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evû`ywUi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hvMdj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)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×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itchFamily="34" charset="0"/>
                    <a:cs typeface="Calibri" pitchFamily="34" charset="0"/>
                  </a:rPr>
                  <a:t>× ( CD × AB ) × CF </a:t>
                </a:r>
              </a:p>
              <a:p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en-US" dirty="0" smtClean="0">
                    <a:latin typeface="SutonnyMJ" pitchFamily="2" charset="0"/>
                  </a:rPr>
                  <a:t/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itchFamily="34" charset="0"/>
                    <a:cs typeface="Calibri" pitchFamily="34" charset="0"/>
                  </a:rPr>
                  <a:t>× (24 +52) × 24   = 912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†m 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(</a:t>
                </a:r>
                <a:r>
                  <a:rPr lang="en-US" dirty="0" err="1">
                    <a:latin typeface="Calibri" pitchFamily="34" charset="0"/>
                    <a:cs typeface="Calibri" pitchFamily="34" charset="0"/>
                  </a:rPr>
                  <a:t>ans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)</a:t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 t="-464" r="-18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822" y="3581400"/>
            <a:ext cx="216377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852612"/>
            <a:ext cx="13906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095499"/>
            <a:ext cx="1952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409824"/>
            <a:ext cx="1085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681286"/>
            <a:ext cx="628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1286" y="1638300"/>
            <a:ext cx="3520314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7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457200" indent="-457200">
                  <a:buAutoNum type="arabicPeriod" startAt="4"/>
                </a:pP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GKwU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Lv‡ji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Dci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wb‡Pi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>
                    <a:latin typeface="SutonnyMJ" pitchFamily="2" charset="0"/>
                  </a:rPr>
                  <a:t>বিস্তার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h_v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µ‡g </a:t>
                </a:r>
                <a:r>
                  <a:rPr lang="bn-BD" sz="2000" dirty="0">
                    <a:latin typeface="SutonnyMJ" pitchFamily="2" charset="0"/>
                  </a:rPr>
                  <a:t>40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: I </a:t>
                </a:r>
                <a:r>
                  <a:rPr lang="bn-BD" sz="2000" dirty="0">
                    <a:latin typeface="SutonnyMJ" pitchFamily="2" charset="0"/>
                  </a:rPr>
                  <a:t>20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cvoØ‡qi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Xvj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2000" dirty="0">
                    <a:latin typeface="SutonnyMJ" pitchFamily="2" charset="0"/>
                  </a:rPr>
                  <a:t>30°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bn-BD" sz="2000" dirty="0">
                    <a:latin typeface="SutonnyMJ" pitchFamily="2" charset="0"/>
                  </a:rPr>
                  <a:t>60°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cÖ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¯’‡”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Q‡`i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>
                    <a:latin typeface="SutonnyMJ" pitchFamily="2" charset="0"/>
                  </a:rPr>
                  <a:t>ক্ষেত্রফল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Ki  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endParaRPr lang="en-US" sz="2000" dirty="0" smtClean="0">
                  <a:latin typeface="SutonnyMJ" pitchFamily="2" charset="0"/>
                </a:endParaRPr>
              </a:p>
              <a:p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ABCD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Lvj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bn-BD" sz="2000" dirty="0" smtClean="0">
                    <a:latin typeface="SutonnyMJ" pitchFamily="2" charset="0"/>
                  </a:rPr>
                  <a:t/>
                </a:r>
                <a:endParaRPr lang="en-US" sz="2000" dirty="0" smtClean="0">
                  <a:latin typeface="SutonnyMJ" pitchFamily="2" charset="0"/>
                </a:endParaRPr>
              </a:p>
              <a:p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hvnvi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/>
                  <a:t>AB = 40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000" dirty="0"/>
                  <a:t> CD = 20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000" dirty="0"/>
                  <a:t>CD</a:t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:r>
                  <a:rPr lang="bn-BD" sz="2000" dirty="0"/>
                  <a:t/>
                </a:r>
                <a:r>
                  <a:rPr lang="en-US" sz="2000" dirty="0"/>
                  <a:t>EF</a:t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:r>
                  <a:rPr lang="bn-BD" sz="2000" dirty="0"/>
                  <a:t/>
                </a:r>
                <a:r>
                  <a:rPr lang="en-US" sz="2000" dirty="0"/>
                  <a:t>20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bn-BD" sz="2000" dirty="0" smtClean="0">
                    <a:latin typeface="SutonnyMJ" pitchFamily="2" charset="0"/>
                  </a:rPr>
                  <a:t/>
                </a:r>
                <a:endParaRPr lang="en-US" sz="2000" dirty="0" smtClean="0">
                  <a:latin typeface="SutonnyMJ" pitchFamily="2" charset="0"/>
                </a:endParaRPr>
              </a:p>
              <a:p>
                <a:r>
                  <a:rPr lang="en-US" sz="2000" dirty="0" smtClean="0"/>
                  <a:t>&lt;</a:t>
                </a:r>
                <a:r>
                  <a:rPr lang="en-US" sz="2000" dirty="0"/>
                  <a:t>EAD =</a:t>
                </a:r>
                <a:r>
                  <a:rPr lang="bn-BD" sz="2000" dirty="0"/>
                  <a:t/>
                </a:r>
                <a:r>
                  <a:rPr lang="en-US" sz="2000" dirty="0"/>
                  <a:t>30°, &lt;FBC = 60°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MfxiZv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DE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/>
                  <a:t>= CF = h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</a:t>
                </a:r>
              </a:p>
              <a:p>
                <a:r>
                  <a:rPr lang="en-US" sz="2000" dirty="0"/>
                  <a:t> tan 30°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𝐷𝐸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এবং  </a:t>
                </a:r>
                <a:r>
                  <a:rPr lang="en-US" sz="2000" dirty="0"/>
                  <a:t>tan </a:t>
                </a:r>
                <a:r>
                  <a:rPr lang="bn-BD" sz="2000" dirty="0"/>
                  <a:t>6</a:t>
                </a:r>
                <a:r>
                  <a:rPr lang="en-US" sz="2000" dirty="0"/>
                  <a:t>0°</a:t>
                </a:r>
                <a:r>
                  <a:rPr lang="bn-BD" sz="2000" dirty="0"/>
                  <a:t> =</a:t>
                </a:r>
                <a14:m>
                  <m:oMath xmlns:m="http://schemas.openxmlformats.org/officeDocument/2006/math">
                    <m:r>
                      <a:rPr lang="bn-BD" sz="20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𝐶𝐹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𝐵𝐹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bn-BD" sz="2000" dirty="0"/>
                  <a:t>  বা,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bn-BD" sz="2000" dirty="0"/>
                  <a:t>=</a:t>
                </a:r>
                <a14:m>
                  <m:oMath xmlns:m="http://schemas.openxmlformats.org/officeDocument/2006/math">
                    <m:r>
                      <a:rPr lang="bn-BD" sz="20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বা,</a:t>
                </a:r>
                <a:r>
                  <a:rPr lang="en-US" sz="2000" dirty="0"/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𝐵𝐹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∴</a:t>
                </a:r>
                <a:r>
                  <a:rPr lang="bn-BD" sz="2000" dirty="0"/>
                  <a:t/>
                </a:r>
                <a:r>
                  <a:rPr lang="en-US" sz="2000" dirty="0"/>
                  <a:t>AE=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/>
                  <a:t> h                                                    </a:t>
                </a:r>
                <a:r>
                  <a:rPr lang="bn-BD" sz="2000" dirty="0"/>
                  <a:t/>
                </a:r>
                <a:r>
                  <a:rPr lang="en-US" sz="2000" dirty="0"/>
                  <a:t/>
                </a:r>
                <a:r>
                  <a:rPr lang="bn-BD" sz="2000" dirty="0"/>
                  <a:t>∴ </a:t>
                </a:r>
                <a:r>
                  <a:rPr lang="en-US" sz="2000" dirty="0"/>
                  <a:t>BF</a:t>
                </a:r>
                <a:r>
                  <a:rPr lang="bn-BD" sz="2000" dirty="0"/>
                  <a:t/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AB = 40 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AE +EF +FB = 40 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h + 20 +  = 40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h + = 40 – 20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h ( + ) = 20 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h ( ) = 20 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h ( ) = 20 </a:t>
                </a:r>
                <a:r>
                  <a:rPr lang="bn-BD" sz="2000" dirty="0"/>
                  <a:t/>
                </a:r>
                <a:endParaRPr lang="en-US" sz="2000" dirty="0"/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h = 20 </a:t>
                </a:r>
                <a:r>
                  <a:rPr lang="bn-BD" sz="2000" dirty="0"/>
                  <a:t/>
                </a:r>
                <a:r>
                  <a:rPr lang="en-US" sz="2000" dirty="0" err="1"/>
                  <a:t>ev</a:t>
                </a:r>
                <a:r>
                  <a:rPr lang="en-US" sz="2000" dirty="0"/>
                  <a:t>, h=   ∴</a:t>
                </a:r>
                <a:r>
                  <a:rPr lang="bn-BD" sz="2000" dirty="0"/>
                  <a:t/>
                </a:r>
                <a:r>
                  <a:rPr lang="en-US" sz="2000" dirty="0"/>
                  <a:t>h = 5 =</a:t>
                </a:r>
                <a:r>
                  <a:rPr lang="bn-BD" sz="2000" dirty="0"/>
                  <a:t/>
                </a:r>
                <a:r>
                  <a:rPr lang="en-US" sz="2000" dirty="0" smtClean="0"/>
                  <a:t>8.68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LvjwUi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cÖ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¯’‡”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Q‡`i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2000" dirty="0">
                    <a:latin typeface="SutonnyMJ" pitchFamily="2" charset="0"/>
                  </a:rPr>
                  <a:t>ক্ষেত্রফল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×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(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yBwUi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hvMdj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)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×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			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× ( AB + CD ) × h </a:t>
                </a:r>
              </a:p>
              <a:p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× ( 40 + 20 ) ×  8.68 = 260.4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(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ans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)  </a:t>
                </a:r>
              </a:p>
              <a:p>
                <a:endParaRPr lang="en-US" sz="2000" dirty="0"/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t="-464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9850" y="1219200"/>
            <a:ext cx="2295822" cy="12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543800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Md.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Masum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Hasan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000" smtClean="0"/>
              <a:t> </a:t>
            </a:r>
            <a:r>
              <a:rPr lang="en-US" sz="4000" dirty="0" smtClean="0"/>
              <a:t>Instructor (Non-Tech)</a:t>
            </a:r>
          </a:p>
          <a:p>
            <a:pPr algn="ctr"/>
            <a:r>
              <a:rPr lang="en-US" sz="4800" dirty="0" err="1" smtClean="0">
                <a:latin typeface="Agency FB" pitchFamily="34" charset="0"/>
              </a:rPr>
              <a:t>Naogaon</a:t>
            </a:r>
            <a:r>
              <a:rPr lang="en-US" sz="4800" dirty="0" smtClean="0">
                <a:latin typeface="Agency FB" pitchFamily="34" charset="0"/>
              </a:rPr>
              <a:t> Polytechnic Institute </a:t>
            </a:r>
            <a:r>
              <a:rPr lang="en-US" sz="4800" dirty="0" err="1" smtClean="0">
                <a:latin typeface="Agency FB" pitchFamily="34" charset="0"/>
              </a:rPr>
              <a:t>Naogaon</a:t>
            </a:r>
            <a:endParaRPr lang="en-US" sz="2800" b="1" dirty="0">
              <a:ln w="1905">
                <a:solidFill>
                  <a:srgbClr val="00B05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4300" y="2971800"/>
            <a:ext cx="6515100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</a:rPr>
              <a:t>SUBJECT:</a:t>
            </a:r>
            <a:r>
              <a:rPr lang="en-US" sz="4000" dirty="0" smtClean="0"/>
              <a:t>Mathematics-3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46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bn-BD" sz="2400" dirty="0"/>
                  <a:t>2য়(A)অধ্যায়</a:t>
                </a:r>
                <a:endParaRPr lang="en-US" sz="2400" dirty="0"/>
              </a:p>
              <a:p>
                <a:pPr algn="ctr"/>
                <a:r>
                  <a:rPr lang="bn-BD" sz="2400" dirty="0">
                    <a:latin typeface="SutonnyMJ" pitchFamily="2" charset="0"/>
                  </a:rPr>
                  <a:t>PZyf©~R I mvgvšÍwi‡Ki †ÿÎdj</a:t>
                </a:r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r>
                  <a:rPr lang="bn-BD" sz="2000" dirty="0"/>
                  <a:t>অতি</a:t>
                </a:r>
                <a:r>
                  <a:rPr lang="en-US" sz="2000" dirty="0"/>
                  <a:t/>
                </a:r>
                <a:r>
                  <a:rPr lang="bn-BD" sz="2000" dirty="0"/>
                  <a:t>সংক্ষিপ্ত প্রশ্ন </a:t>
                </a:r>
                <a:endParaRPr lang="en-US" sz="2000" dirty="0" smtClean="0"/>
              </a:p>
              <a:p>
                <a:r>
                  <a:rPr lang="bn-BD" sz="2000" dirty="0"/>
                  <a:t>1.(</a:t>
                </a:r>
                <a:r>
                  <a:rPr lang="en-US" sz="2000" dirty="0"/>
                  <a:t>i</a:t>
                </a:r>
                <a:r>
                  <a:rPr lang="bn-BD" sz="2000" dirty="0"/>
                  <a:t>)একটি সামান্তরিকের ক্ষেত্রফল 40 বর্গ মিটার এবং এর ভূমি 20 মিটার হলে উচ্চতা কত ?                            </a:t>
                </a:r>
                <a:r>
                  <a:rPr lang="en-US" sz="2000" dirty="0"/>
                  <a:t/>
                </a:r>
                <a:r>
                  <a:rPr lang="bn-BD" sz="2000" dirty="0"/>
                  <a:t/>
                </a:r>
                <a:endParaRPr lang="en-US" sz="2000" dirty="0" smtClean="0"/>
              </a:p>
              <a:p>
                <a:r>
                  <a:rPr lang="bn-BD" sz="2000" dirty="0" smtClean="0"/>
                  <a:t>সমাধানঃ </a:t>
                </a:r>
                <a:r>
                  <a:rPr lang="bn-BD" sz="2000" dirty="0"/>
                  <a:t>উচ্চতা=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ক্ষেত্রফল</m:t>
                        </m:r>
                      </m:num>
                      <m:den>
                        <m:r>
                          <a:rPr lang="bn-BD" sz="2000">
                            <a:latin typeface="Cambria Math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bn-BD" sz="2000" dirty="0"/>
                  <a:t> =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bn-BD" sz="2000" dirty="0"/>
                  <a:t>= 2 মিটার </a:t>
                </a:r>
                <a:r>
                  <a:rPr lang="bn-BD" sz="2000" dirty="0" smtClean="0"/>
                  <a:t/>
                </a:r>
                <a:r>
                  <a:rPr lang="en-US" sz="2000" dirty="0" smtClean="0"/>
                  <a:t>(</a:t>
                </a:r>
                <a:r>
                  <a:rPr lang="en-US" sz="2000" dirty="0"/>
                  <a:t>ii)</a:t>
                </a:r>
                <a:r>
                  <a:rPr lang="bn-BD" sz="2000" dirty="0"/>
                  <a:t> একটি সামান্তরিকের ক্ষেত্রফল  120 বর্গ মিটার </a:t>
                </a:r>
                <a:r>
                  <a:rPr lang="hi-IN" sz="2000" dirty="0"/>
                  <a:t>। </a:t>
                </a:r>
                <a:r>
                  <a:rPr lang="bn-IN" sz="2000" dirty="0"/>
                  <a:t>এর ভূমি </a:t>
                </a:r>
                <a:r>
                  <a:rPr lang="bn-BD" sz="2000" dirty="0"/>
                  <a:t>20 মিটার হলে উচ্চতা কত ?                                                          সমাধানঃ উচ্চতা=</a:t>
                </a:r>
                <a14:m>
                  <m:oMath xmlns:m="http://schemas.openxmlformats.org/officeDocument/2006/math">
                    <m:r>
                      <a:rPr lang="bn-BD" sz="20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ক্ষেত্রফল</m:t>
                        </m:r>
                      </m:num>
                      <m:den>
                        <m:r>
                          <a:rPr lang="bn-BD" sz="2000">
                            <a:latin typeface="Cambria Math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bn-BD" sz="2000" dirty="0"/>
                  <a:t> =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120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 </m:t>
                    </m:r>
                  </m:oMath>
                </a14:m>
                <a:r>
                  <a:rPr lang="bn-BD" sz="2000" dirty="0"/>
                  <a:t>= 6 মিটার                                                                                                          2.একটি সামান্তরিকের সন্নিহিত বাহু দুইটি  50 সেমি: ও 20 সেমি: এবং এর অন্তর্ভূক্ত কোন 30° হলে ক্ষেত্রফল কত ?                                            সমাধানঃ সামান্তরিকের ক্ষেত্রফল= </a:t>
                </a:r>
                <a:r>
                  <a:rPr lang="en-US" sz="2000" dirty="0" err="1"/>
                  <a:t>ab</a:t>
                </a:r>
                <a:r>
                  <a:rPr lang="en-US" sz="2000" dirty="0"/>
                  <a:t/>
                </a:r>
                <a:r>
                  <a:rPr lang="en-US" sz="2000" dirty="0" err="1"/>
                  <a:t>sinθ</a:t>
                </a:r>
                <a:r>
                  <a:rPr lang="en-US" sz="2000" dirty="0"/>
                  <a:t> = 50×20×sin30° =</a:t>
                </a:r>
                <a:r>
                  <a:rPr lang="bn-BD" sz="2000" dirty="0"/>
                  <a:t/>
                </a:r>
                <a:r>
                  <a:rPr lang="en-US" sz="2000" dirty="0"/>
                  <a:t>50×20×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= 500 </a:t>
                </a:r>
                <a:r>
                  <a:rPr lang="bn-BD" sz="2000" dirty="0"/>
                  <a:t>বর্গ .সে মি </a:t>
                </a:r>
                <a:endParaRPr lang="en-US" sz="2000" dirty="0" smtClean="0"/>
              </a:p>
              <a:p>
                <a:r>
                  <a:rPr lang="bn-BD" sz="2000" dirty="0"/>
                  <a:t>3.একটি সামান্তরিকের কর্ণ </a:t>
                </a:r>
                <a:r>
                  <a:rPr lang="en-US" sz="2000" dirty="0"/>
                  <a:t>d </a:t>
                </a:r>
                <a:r>
                  <a:rPr lang="bn-BD" sz="2000" dirty="0"/>
                  <a:t>হলে এবং এর বাহুদ্বয় </a:t>
                </a:r>
                <a:r>
                  <a:rPr lang="en-US" sz="2000" dirty="0"/>
                  <a:t>a </a:t>
                </a:r>
                <a:r>
                  <a:rPr lang="bn-BD" sz="2000" dirty="0"/>
                  <a:t>ও </a:t>
                </a:r>
                <a:r>
                  <a:rPr lang="en-US" sz="2000" dirty="0"/>
                  <a:t>b </a:t>
                </a:r>
                <a:r>
                  <a:rPr lang="bn-BD" sz="2000" dirty="0"/>
                  <a:t>হলে ক্ষেত্রফল কত ?                                                       সমাধানঃসামান্তরিকের ক্ষেত্রফল= </a:t>
                </a:r>
                <a:r>
                  <a:rPr lang="en-US" sz="2000" dirty="0"/>
                  <a:t>A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বর্গ একক </a:t>
                </a:r>
                <a:endParaRPr lang="en-US" sz="2000" dirty="0" smtClean="0"/>
              </a:p>
              <a:p>
                <a:r>
                  <a:rPr lang="bn-BD" sz="2000" dirty="0"/>
                  <a:t>4.  চতুর্ভূজের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KY©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bn-BD" sz="2000" dirty="0"/>
                  <a:t>এবং কর্ণের দুইটি অফসেট যথাক্রমে </a:t>
                </a:r>
                <a:r>
                  <a:rPr lang="en-US" sz="2000" dirty="0"/>
                  <a:t>P₁, P₂</a:t>
                </a:r>
                <a:r>
                  <a:rPr lang="bn-BD" sz="2000" dirty="0"/>
                  <a:t> হলে চতুর্ভূজের ক্ষেত্রফল কত ?                                                সমাধানঃ ক্ষেত্রফল=</a:t>
                </a:r>
                <a14:m>
                  <m:oMath xmlns:m="http://schemas.openxmlformats.org/officeDocument/2006/math">
                    <m:r>
                      <a:rPr lang="bn-BD" sz="20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d(P₁ + P₂)</a:t>
                </a:r>
                <a:r>
                  <a:rPr lang="bn-BD" sz="2000" dirty="0"/>
                  <a:t/>
                </a:r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t="-835" r="-166483" b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235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bn-BD" sz="2400" dirty="0"/>
                  <a:t>5.বৃ্ত্তের অন্তর্লিখিত চতুর্ভূজের ক্ষেত্রফলের নির্ণেয়ের সূত্র লিখ । </a:t>
                </a:r>
                <a:endParaRPr lang="en-US" sz="2400" dirty="0" smtClean="0"/>
              </a:p>
              <a:p>
                <a:r>
                  <a:rPr lang="bn-BD" sz="2400" dirty="0" smtClean="0"/>
                  <a:t/>
                </a:r>
                <a:r>
                  <a:rPr lang="bn-BD" sz="2400" dirty="0"/>
                  <a:t>সমাধানঃ ক্ষেত্রফল=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bn-BD" sz="2400" dirty="0"/>
                  <a:t/>
                </a:r>
                <a:endParaRPr lang="en-US" sz="2400" dirty="0" smtClean="0"/>
              </a:p>
              <a:p>
                <a:r>
                  <a:rPr lang="bn-BD" sz="2400" dirty="0" smtClean="0"/>
                  <a:t/>
                </a:r>
                <a:r>
                  <a:rPr lang="bn-BD" sz="2000" dirty="0"/>
                  <a:t>6.একটি সামান্তরিকের কর্ণের দৈর্ঘ্য 20 মিটার । বিপরীত কৌনিক বিন্দু হতে কর্ণের অপর লম্বের দৈর্ঘ্য 5 মিটার । সামান্তরিকটির ক্ষেত্রফল কত ?   </a:t>
                </a:r>
                <a:endParaRPr lang="en-US" sz="2000" dirty="0" smtClean="0"/>
              </a:p>
              <a:p>
                <a:r>
                  <a:rPr lang="bn-BD" sz="2000" dirty="0" smtClean="0"/>
                  <a:t/>
                </a:r>
                <a:r>
                  <a:rPr lang="bn-BD" sz="2400" dirty="0"/>
                  <a:t>সমাধানঃ সামান্তরিকের ক্ষেত্রফল =কর্ণ×লম্ব দূরত্ব = 20×5 বর্গমিটার=100 বর্গমিটার </a:t>
                </a:r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032" t="-557" r="-126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41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 smtClean="0"/>
                  <a:t/>
                </a:r>
                <a:r>
                  <a:rPr lang="bn-BD" sz="2000" dirty="0" smtClean="0"/>
                  <a:t>সংক্ষিপ্ত </a:t>
                </a:r>
                <a:r>
                  <a:rPr lang="bn-BD" sz="2000" dirty="0"/>
                  <a:t>প্রশ্ন                                                                                                                                                       </a:t>
                </a:r>
                <a:r>
                  <a:rPr lang="bn-BD" sz="2000" dirty="0">
                    <a:latin typeface="SutonnyMJ" pitchFamily="2" charset="0"/>
                  </a:rPr>
                  <a:t>1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.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mvgšÍwi‡Ki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mwbœwnZ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evûØq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10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>
                    <a:latin typeface="SutonnyMJ" pitchFamily="2" charset="0"/>
                  </a:rPr>
                  <a:t>: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12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>
                    <a:latin typeface="SutonnyMJ" pitchFamily="2" charset="0"/>
                  </a:rPr>
                  <a:t>: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QvU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KY©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8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>
                    <a:latin typeface="SutonnyMJ" pitchFamily="2" charset="0"/>
                  </a:rPr>
                  <a:t>: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Kb©wUi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Ki |							(</a:t>
                </a:r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  07,11)</a:t>
                </a:r>
                <a:r>
                  <a:rPr lang="bn-BD" sz="2000" dirty="0" smtClean="0">
                    <a:latin typeface="SutonnyMJ" pitchFamily="2" charset="0"/>
                  </a:rPr>
                  <a:t/>
                </a:r>
                <a:endParaRPr lang="en-US" sz="2000" dirty="0" smtClean="0">
                  <a:latin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g‡b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Kwi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,ABCD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mvgšÍwiK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hvnvi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mwbœwnZ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evûØq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AB=10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>
                    <a:latin typeface="SutonnyMJ" pitchFamily="2" charset="0"/>
                  </a:rPr>
                  <a:t>: ,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BC=12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QvU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2000" dirty="0">
                    <a:latin typeface="SutonnyMJ" pitchFamily="2" charset="0"/>
                  </a:rPr>
                  <a:t>কর্ণ 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AC=8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OA=</a:t>
                </a:r>
                <a:r>
                  <a:rPr lang="en-US" sz="20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wgUvi</a:t>
                </a:r>
                <a:endParaRPr lang="en-US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latin typeface="SutonnyMJ" pitchFamily="2" charset="0"/>
                    <a:cs typeface="SutonnyMJ" pitchFamily="2" charset="0"/>
                  </a:rPr>
                  <a:t>A¨v‡cv‡jvwbqv‡gi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Abyhvqx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ABC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wÎfzR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b="1" dirty="0" err="1"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sz="2000" b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b="1" dirty="0" err="1"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en-US" sz="2000" b="1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2000" b="1" dirty="0" smtClean="0">
                  <a:latin typeface="SutonnyMJ" pitchFamily="2" charset="0"/>
                  <a:cs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AB</a:t>
                </a:r>
                <a:r>
                  <a:rPr lang="en-US" sz="2000" baseline="30000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i="1" dirty="0" smtClean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2000" i="1" dirty="0"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BC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i="1" baseline="30000" dirty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2000" i="1" dirty="0"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2(OA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+OB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000" i="1" dirty="0">
                    <a:latin typeface="Calibri" pitchFamily="34" charset="0"/>
                    <a:cs typeface="Calibri" pitchFamily="34" charset="0"/>
                  </a:rPr>
                  <a:t/>
                </a:r>
                <a:endParaRPr lang="en-US" sz="2000" i="1" dirty="0" smtClean="0">
                  <a:latin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i="1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i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AB</a:t>
                </a:r>
                <a:r>
                  <a:rPr lang="en-US" sz="2000" baseline="30000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+BC</a:t>
                </a:r>
                <a:r>
                  <a:rPr lang="en-US" sz="2000" baseline="30000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bn-BD" sz="2000" baseline="30000" dirty="0" smtClean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2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.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OA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+ 2. 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OB</a:t>
                </a:r>
                <a:r>
                  <a:rPr lang="en-US" sz="2000" baseline="30000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endParaRPr lang="en-US" sz="2000" dirty="0" smtClean="0">
                  <a:latin typeface="Calibri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i="1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i="1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2.OA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+ 2. OB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bn-BD" sz="2000" baseline="30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AB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+ BC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i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000" i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2. OB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bn-BD" sz="2000" baseline="30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AB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+BC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-2.OA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10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+12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-2×4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100+144-32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212</a:t>
                </a:r>
                <a:r>
                  <a:rPr lang="bn-BD" sz="2000" dirty="0" smtClean="0">
                    <a:latin typeface="Calibri" pitchFamily="34" charset="0"/>
                  </a:rPr>
                  <a:t/>
                </a:r>
                <a:endParaRPr lang="en-US" sz="2000" dirty="0" smtClean="0">
                  <a:latin typeface="Calibri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OB</a:t>
                </a:r>
                <a:r>
                  <a:rPr lang="en-US" sz="2000" baseline="30000" dirty="0" smtClean="0">
                    <a:latin typeface="Calibri" pitchFamily="34" charset="0"/>
                    <a:cs typeface="Calibri" pitchFamily="34" charset="0"/>
                  </a:rPr>
                  <a:t>2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212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=106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OB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106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10.29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Kb©wUi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BD =2×OB 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2×10.29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20.58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bn-BD" sz="2000" dirty="0" smtClean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Kb©wUi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20.58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(</a:t>
                </a:r>
                <a:r>
                  <a:rPr lang="en-US" sz="2000" b="1" dirty="0">
                    <a:latin typeface="Calibri" pitchFamily="34" charset="0"/>
                    <a:cs typeface="Calibri" pitchFamily="34" charset="0"/>
                  </a:rPr>
                  <a:t>ANS</a:t>
                </a:r>
                <a:r>
                  <a:rPr lang="en-US" sz="2000" b="1" dirty="0">
                    <a:latin typeface="SutonnyMJ" pitchFamily="2" charset="0"/>
                    <a:cs typeface="SutonnyMJ" pitchFamily="2" charset="0"/>
                  </a:rPr>
                  <a:t>)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t="-278" r="-215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885950"/>
            <a:ext cx="33337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41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bn-BD" sz="1600" dirty="0" smtClean="0"/>
                  <a:t>2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>.</a:t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mvgšÍwi‡Ki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mwbœwnZ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evûØq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> 16 ‡</a:t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> I</a:t>
                </a:r>
                <a:r>
                  <a:rPr lang="bn-BD" sz="1600" dirty="0">
                    <a:latin typeface="SutonnyMJ" pitchFamily="2" charset="0"/>
                  </a:rPr>
                  <a:t/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>10 ‡</a:t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m:wg|GwUi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> KY© 14  ‡</a:t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Kb©wUi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600" dirty="0" smtClean="0">
                    <a:latin typeface="SutonnyMJ" pitchFamily="2" charset="0"/>
                    <a:cs typeface="SutonnyMJ" pitchFamily="2" charset="0"/>
                  </a:rPr>
                  <a:t>Ki|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g‡b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Kwi,ABCD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mvgšÍwiK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hvnvi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mwbœwnZ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evûØq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AB=10 ‡m :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BC  =16 ‡m: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|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KY© </a:t>
                </a:r>
                <a:r>
                  <a:rPr lang="en-US" dirty="0"/>
                  <a:t>AB=14</a:t>
                </a:r>
                <a:r>
                  <a:rPr lang="bn-BD" dirty="0"/>
                  <a:t/>
                </a:r>
                <a:r>
                  <a:rPr lang="en-US" dirty="0"/>
                  <a:t>OA</a:t>
                </a:r>
                <a:r>
                  <a:rPr lang="bn-BD" dirty="0"/>
                  <a:t/>
                </a:r>
                <a:r>
                  <a:rPr lang="en-US" dirty="0"/>
                  <a:t>=   =   = 7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bn-BD" dirty="0" smtClean="0"/>
                  <a:t/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bn-IN" sz="1600" dirty="0" smtClean="0"/>
                  <a:t>অ্যাপোলোনিয়াসের </a:t>
                </a:r>
                <a:r>
                  <a:rPr lang="bn-IN" sz="1600" dirty="0"/>
                  <a:t>সূত্র অনুয়ায়ী</a:t>
                </a:r>
                <a:r>
                  <a:rPr lang="bn-IN" dirty="0"/>
                  <a:t/>
                </a:r>
                <a:r>
                  <a:rPr lang="en-US" dirty="0"/>
                  <a:t>ABC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wÎfzR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b="1" dirty="0" err="1"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b="1" dirty="0" err="1"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bn-BD" dirty="0" smtClean="0">
                    <a:latin typeface="SutonnyMJ" pitchFamily="2" charset="0"/>
                  </a:rPr>
                  <a:t/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dirty="0" smtClean="0"/>
                  <a:t/>
                </a:r>
                <a:r>
                  <a:rPr lang="en-US" dirty="0"/>
                  <a:t>AB</a:t>
                </a:r>
                <a:r>
                  <a:rPr lang="en-US" baseline="30000" dirty="0"/>
                  <a:t>2</a:t>
                </a:r>
                <a:r>
                  <a:rPr lang="en-US" dirty="0"/>
                  <a:t> +BC</a:t>
                </a:r>
                <a:r>
                  <a:rPr lang="en-US" baseline="30000" dirty="0"/>
                  <a:t>2 </a:t>
                </a:r>
                <a:r>
                  <a:rPr lang="en-US" dirty="0"/>
                  <a:t>= 2(OA</a:t>
                </a:r>
                <a:r>
                  <a:rPr lang="en-US" baseline="30000" dirty="0"/>
                  <a:t>2</a:t>
                </a:r>
                <a:r>
                  <a:rPr lang="en-US" dirty="0"/>
                  <a:t>+OB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i="1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/>
                  <a:t>AB</a:t>
                </a:r>
                <a:r>
                  <a:rPr lang="en-US" baseline="30000" dirty="0"/>
                  <a:t>2</a:t>
                </a:r>
                <a:r>
                  <a:rPr lang="en-US" dirty="0"/>
                  <a:t>+BC</a:t>
                </a:r>
                <a:r>
                  <a:rPr lang="en-US" baseline="30000" dirty="0"/>
                  <a:t>2</a:t>
                </a:r>
                <a:r>
                  <a:rPr lang="en-US" dirty="0"/>
                  <a:t>= 2.OA</a:t>
                </a:r>
                <a:r>
                  <a:rPr lang="en-US" baseline="30000" dirty="0"/>
                  <a:t>2</a:t>
                </a:r>
                <a:r>
                  <a:rPr lang="en-US" dirty="0"/>
                  <a:t>+ 2. </a:t>
                </a:r>
                <a:r>
                  <a:rPr lang="en-US" dirty="0" smtClean="0"/>
                  <a:t>OB</a:t>
                </a:r>
                <a:r>
                  <a:rPr lang="en-US" baseline="30000" dirty="0" smtClean="0"/>
                  <a:t>2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i="1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/>
                  <a:t>2.OA</a:t>
                </a:r>
                <a:r>
                  <a:rPr lang="en-US" baseline="30000" dirty="0"/>
                  <a:t>2</a:t>
                </a:r>
                <a:r>
                  <a:rPr lang="en-US" dirty="0"/>
                  <a:t>+ 2. OB</a:t>
                </a:r>
                <a:r>
                  <a:rPr lang="en-US" baseline="30000" dirty="0"/>
                  <a:t>2</a:t>
                </a:r>
                <a:r>
                  <a:rPr lang="en-US" dirty="0"/>
                  <a:t>=AB</a:t>
                </a:r>
                <a:r>
                  <a:rPr lang="en-US" baseline="30000" dirty="0"/>
                  <a:t>2</a:t>
                </a:r>
                <a:r>
                  <a:rPr lang="en-US" dirty="0"/>
                  <a:t>+ </a:t>
                </a:r>
                <a:r>
                  <a:rPr lang="en-US" dirty="0" smtClean="0"/>
                  <a:t>BC</a:t>
                </a:r>
                <a:r>
                  <a:rPr lang="en-US" baseline="30000" dirty="0" smtClean="0"/>
                  <a:t>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i="1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/>
                  <a:t>2. OB</a:t>
                </a:r>
                <a:r>
                  <a:rPr lang="en-US" baseline="30000" dirty="0"/>
                  <a:t>2</a:t>
                </a:r>
                <a:r>
                  <a:rPr lang="en-US" dirty="0"/>
                  <a:t>=AB</a:t>
                </a:r>
                <a:r>
                  <a:rPr lang="en-US" baseline="30000" dirty="0"/>
                  <a:t>2</a:t>
                </a:r>
                <a:r>
                  <a:rPr lang="en-US" dirty="0"/>
                  <a:t>+BC</a:t>
                </a:r>
                <a:r>
                  <a:rPr lang="en-US" baseline="30000" dirty="0"/>
                  <a:t>2 </a:t>
                </a:r>
                <a:r>
                  <a:rPr lang="en-US" dirty="0"/>
                  <a:t>-2.OA</a:t>
                </a:r>
                <a:r>
                  <a:rPr lang="en-US" baseline="30000" dirty="0"/>
                  <a:t>2</a:t>
                </a:r>
                <a:r>
                  <a:rPr lang="bn-BD" dirty="0"/>
                  <a:t/>
                </a:r>
                <a:r>
                  <a:rPr lang="en-US" dirty="0"/>
                  <a:t>=10</a:t>
                </a:r>
                <a:r>
                  <a:rPr lang="en-US" baseline="30000" dirty="0"/>
                  <a:t>2</a:t>
                </a:r>
                <a:r>
                  <a:rPr lang="en-US" dirty="0"/>
                  <a:t>+16</a:t>
                </a:r>
                <a:r>
                  <a:rPr lang="en-US" baseline="30000" dirty="0"/>
                  <a:t>2</a:t>
                </a:r>
                <a:r>
                  <a:rPr lang="en-US" dirty="0"/>
                  <a:t>-2</a:t>
                </a:r>
                <a:r>
                  <a:rPr lang="en-US" b="1" dirty="0"/>
                  <a:t/>
                </a:r>
                <a:r>
                  <a:rPr lang="en-US" dirty="0"/>
                  <a:t>× 7</a:t>
                </a:r>
                <a:r>
                  <a:rPr lang="en-US" baseline="30000" dirty="0"/>
                  <a:t>2 </a:t>
                </a:r>
                <a:r>
                  <a:rPr lang="bn-BD" dirty="0"/>
                  <a:t/>
                </a:r>
                <a:r>
                  <a:rPr lang="en-US" dirty="0"/>
                  <a:t>=100+256-98</a:t>
                </a:r>
                <a:r>
                  <a:rPr lang="bn-BD" dirty="0"/>
                  <a:t/>
                </a:r>
                <a:r>
                  <a:rPr lang="en-US" dirty="0"/>
                  <a:t>=</a:t>
                </a:r>
                <a:r>
                  <a:rPr lang="en-US" dirty="0" smtClean="0"/>
                  <a:t>258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i="1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/>
                  <a:t>OB</a:t>
                </a:r>
                <a:r>
                  <a:rPr lang="en-US" baseline="30000" dirty="0"/>
                  <a:t>2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258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129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i="1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i="1" dirty="0"/>
                  <a:t>, </a:t>
                </a:r>
                <a:r>
                  <a:rPr lang="en-US" dirty="0"/>
                  <a:t>OB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129</m:t>
                        </m:r>
                      </m:e>
                    </m:rad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11.36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Kb©wUi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ˆ`N©¨</a:t>
                </a:r>
                <a:r>
                  <a:rPr lang="en-US" dirty="0"/>
                  <a:t>  BD</a:t>
                </a:r>
                <a:r>
                  <a:rPr lang="bn-BD" dirty="0"/>
                  <a:t/>
                </a:r>
                <a:r>
                  <a:rPr lang="en-US" dirty="0"/>
                  <a:t>= 2× OB</a:t>
                </a:r>
                <a:r>
                  <a:rPr lang="bn-BD" dirty="0"/>
                  <a:t/>
                </a:r>
                <a:r>
                  <a:rPr lang="en-US" dirty="0"/>
                  <a:t>=</a:t>
                </a:r>
                <a:r>
                  <a:rPr lang="bn-BD" dirty="0"/>
                  <a:t/>
                </a:r>
                <a:r>
                  <a:rPr lang="en-US" dirty="0"/>
                  <a:t>2×11.36</a:t>
                </a:r>
                <a:r>
                  <a:rPr lang="bn-BD" dirty="0"/>
                  <a:t/>
                </a:r>
                <a:r>
                  <a:rPr lang="en-US" dirty="0"/>
                  <a:t>=</a:t>
                </a:r>
                <a:r>
                  <a:rPr lang="bn-BD" dirty="0"/>
                  <a:t/>
                </a:r>
                <a:r>
                  <a:rPr lang="en-US" dirty="0"/>
                  <a:t>22.72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‡m:wg </a:t>
                </a:r>
                <a:r>
                  <a:rPr lang="bn-BD" dirty="0"/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Kb©wUi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dirty="0"/>
                  <a:t>=22.72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‡m:wg</a:t>
                </a:r>
                <a:r>
                  <a:rPr lang="en-US" dirty="0"/>
                  <a:t>  (ANS)    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/>
                </a:r>
                <a:r>
                  <a:rPr lang="bn-BD" dirty="0" smtClean="0"/>
                  <a:t/>
                </a:r>
                <a:r>
                  <a:rPr lang="en-US" dirty="0" smtClean="0"/>
                  <a:t/>
                </a:r>
                <a:r>
                  <a:rPr lang="en-US" dirty="0"/>
                  <a:t>3. ABCD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/>
                  <a:t/>
                </a:r>
                <a:r>
                  <a:rPr lang="bn-BD" dirty="0"/>
                  <a:t>চর্তুভূজ</a:t>
                </a:r>
                <a:r>
                  <a:rPr lang="en-US" dirty="0"/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dirty="0"/>
                  <a:t>&lt;ABC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dirty="0"/>
                  <a:t>&lt;DAC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cÖ‡Z¨KwU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mg‡Kvb</a:t>
                </a:r>
                <a:r>
                  <a:rPr lang="en-US" dirty="0" smtClean="0"/>
                  <a:t>|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AB=112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,</a:t>
                </a:r>
                <a:r>
                  <a:rPr lang="en-US" dirty="0"/>
                  <a:t> CD = 175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DA = 105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bn-BD" dirty="0">
                    <a:latin typeface="SutonnyMJ" pitchFamily="2" charset="0"/>
                  </a:rPr>
                  <a:t/>
                </a:r>
                <a:r>
                  <a:rPr lang="bn-BD" dirty="0"/>
                  <a:t>চর্তুভূজটির </a:t>
                </a:r>
                <a:r>
                  <a:rPr lang="bn-BD" dirty="0">
                    <a:latin typeface="SutonnyMJ" pitchFamily="2" charset="0"/>
                  </a:rPr>
                  <a:t>ক্ষেত্রফল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dirty="0"/>
                  <a:t>| </a:t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 r="-10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66825"/>
            <a:ext cx="3419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41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bn-BD" sz="2000" dirty="0"/>
                  <a:t>2য়(B)অধ্যায়</a:t>
                </a:r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bn-BD" sz="2000" dirty="0">
                    <a:latin typeface="SutonnyMJ" pitchFamily="2" charset="0"/>
                  </a:rPr>
                  <a:t>i¤^m I UªvwcwRqvg</a:t>
                </a:r>
                <a:endParaRPr lang="en-US" sz="2000" dirty="0">
                  <a:latin typeface="SutonnyMJ" pitchFamily="2" charset="0"/>
                  <a:cs typeface="SutonnyMJ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bn-BD" sz="2000" dirty="0"/>
                  <a:t>অতি</a:t>
                </a:r>
                <a:r>
                  <a:rPr lang="en-US" sz="2000" dirty="0"/>
                  <a:t/>
                </a:r>
                <a:r>
                  <a:rPr lang="bn-BD" sz="2000" dirty="0"/>
                  <a:t>সংক্ষিপ্ত </a:t>
                </a:r>
                <a:r>
                  <a:rPr lang="bn-BD" sz="2000" dirty="0" smtClean="0"/>
                  <a:t>প্রশ্ন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bn-BD" sz="1600" dirty="0"/>
                  <a:t>1.একটি রম্বসের অর্ধকর্ণ দুইটি যথাক্রমে 3মিটার ও 4মিটার হলে এর </a:t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bn-BD" sz="1600" dirty="0"/>
                  <a:t> কত </a:t>
                </a:r>
                <a:r>
                  <a:rPr lang="en-US" dirty="0"/>
                  <a:t>?                                                               </a:t>
                </a:r>
                <a:r>
                  <a:rPr lang="bn-BD" sz="1600" dirty="0"/>
                  <a:t>সমাধানঃ রম্বসের অর্ধকর্ণ দুইটি যথাক্রমে </a:t>
                </a:r>
                <a:r>
                  <a:rPr lang="en-US" sz="1600" dirty="0"/>
                  <a:t>d₁= </a:t>
                </a:r>
                <a:r>
                  <a:rPr lang="bn-BD" sz="1600" dirty="0"/>
                  <a:t>3 মিটার ও </a:t>
                </a:r>
                <a:r>
                  <a:rPr lang="en-US" sz="1600" dirty="0"/>
                  <a:t>d₂= </a:t>
                </a:r>
                <a:r>
                  <a:rPr lang="bn-BD" sz="1600" dirty="0"/>
                  <a:t>4 মিটার </a:t>
                </a:r>
                <a:r>
                  <a:rPr lang="en-US" sz="1600" dirty="0"/>
                  <a:t/>
                </a:r>
                <a:r>
                  <a:rPr lang="bn-BD" sz="1600" dirty="0"/>
                  <a:t>∴রম্বসের বাহুর দৈর্ঘ্য 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  <m:r>
                          <a:rPr lang="en-US" sz="1600" i="1">
                            <a:latin typeface="Cambria Math"/>
                          </a:rPr>
                          <m:t>₁²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  <m:r>
                          <a:rPr lang="en-US" sz="1600" i="1">
                            <a:latin typeface="Cambria Math"/>
                          </a:rPr>
                          <m:t>₂²</m:t>
                        </m:r>
                      </m:e>
                    </m:rad>
                    <m:r>
                      <a:rPr lang="bn-BD" sz="1600">
                        <a:latin typeface="Cambria Math"/>
                      </a:rPr>
                      <m:t>   = 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3</m:t>
                        </m:r>
                        <m:r>
                          <a:rPr lang="en-US" sz="1600" i="1">
                            <a:latin typeface="Cambria Math"/>
                          </a:rPr>
                          <m:t>²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4</m:t>
                        </m:r>
                        <m:r>
                          <a:rPr lang="en-US" sz="1600" i="1">
                            <a:latin typeface="Cambria Math"/>
                          </a:rPr>
                          <m:t>²</m:t>
                        </m:r>
                      </m:e>
                    </m:rad>
                    <m:r>
                      <a:rPr lang="en-US" sz="16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9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16</m:t>
                        </m:r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bn-BD" sz="1600" dirty="0"/>
                  <a:t>=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25</m:t>
                        </m:r>
                      </m:e>
                    </m:rad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bn-BD" sz="1600" dirty="0"/>
                  <a:t>= 5 মিটার</a:t>
                </a:r>
                <a:r>
                  <a:rPr lang="en-US" sz="1600" dirty="0"/>
                  <a:t/>
                </a:r>
                <a:r>
                  <a:rPr lang="bn-BD" sz="1600" dirty="0"/>
                  <a:t>∴রম্বসের </a:t>
                </a:r>
                <a:r>
                  <a:rPr lang="en-US" sz="16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bn-BD" sz="1600" dirty="0"/>
                  <a:t> = 4×5 =20 মিটার।</a:t>
                </a:r>
                <a:r>
                  <a:rPr lang="en-US" sz="1600" dirty="0"/>
                  <a:t/>
                </a:r>
                <a:r>
                  <a:rPr lang="bn-BD" sz="1600" dirty="0"/>
                  <a:t>2</a:t>
                </a:r>
                <a:r>
                  <a:rPr lang="en-US" sz="1600" dirty="0"/>
                  <a:t> (i)</a:t>
                </a:r>
                <a:r>
                  <a:rPr lang="bn-BD" sz="1600" dirty="0"/>
                  <a:t>একটি রম্বসের কর্ণদ্বয় 13 মি. ও 8 মি. হলে বাহুর দৈর্ঘ্য কত ?</a:t>
                </a:r>
                <a:r>
                  <a:rPr lang="en-US" sz="1600" dirty="0"/>
                  <a:t/>
                </a:r>
                <a:r>
                  <a:rPr lang="bn-BD" sz="1600" dirty="0"/>
                  <a:t>সমাধানঃ বাহু,</a:t>
                </a:r>
                <a:r>
                  <a:rPr lang="en-US" sz="1600" dirty="0"/>
                  <a:t>  a 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  <m:r>
                          <a:rPr lang="en-US" sz="1600" i="1">
                            <a:latin typeface="Cambria Math"/>
                          </a:rPr>
                          <m:t>₁²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  <m:r>
                          <a:rPr lang="en-US" sz="1600" i="1">
                            <a:latin typeface="Cambria Math"/>
                          </a:rPr>
                          <m:t>₂²</m:t>
                        </m:r>
                      </m:e>
                    </m:rad>
                  </m:oMath>
                </a14:m>
                <a:r>
                  <a:rPr lang="bn-BD" sz="1600" dirty="0"/>
                  <a:t>       এখানে,</a:t>
                </a:r>
                <a:r>
                  <a:rPr lang="en-US" sz="1600" dirty="0"/>
                  <a:t>d₁=13, d₂=8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/>
                  <a:t>                            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13</m:t>
                        </m:r>
                        <m:r>
                          <a:rPr lang="en-US" sz="1600" i="1">
                            <a:latin typeface="Cambria Math"/>
                          </a:rPr>
                          <m:t>²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8</m:t>
                        </m:r>
                        <m:r>
                          <a:rPr lang="en-US" sz="1600" i="1">
                            <a:latin typeface="Cambria Math"/>
                          </a:rPr>
                          <m:t>²</m:t>
                        </m:r>
                      </m:e>
                    </m:rad>
                  </m:oMath>
                </a14:m>
                <a:r>
                  <a:rPr lang="en-US" sz="1600" dirty="0"/>
                  <a:t>       = 7.632 </a:t>
                </a:r>
                <a:r>
                  <a:rPr lang="bn-BD" sz="1600" dirty="0"/>
                  <a:t>মি.(প্রায়)</a:t>
                </a:r>
                <a:r>
                  <a:rPr lang="en-US" sz="1600" dirty="0"/>
                  <a:t/>
                </a:r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600" dirty="0"/>
                  <a:t>(ii)</a:t>
                </a:r>
                <a:r>
                  <a:rPr lang="bn-BD" sz="1600" dirty="0"/>
                  <a:t> একটি রম্বসের কর্ণদ্বয় 3 মি. ও 4 মি. হলে বাহুর দৈর্ঘ্য কত ? সমাধানঃ</a:t>
                </a:r>
                <a:r>
                  <a:rPr lang="en-US" sz="1600" dirty="0"/>
                  <a:t> home work </a:t>
                </a:r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bn-BD" sz="1600" dirty="0"/>
                  <a:t>3.একটি রম্বসের কর্ণদ্বয়10 সে মি এবং 24 স মি  হলে এর ক্ষেত্রফল কত ?</a:t>
                </a:r>
                <a:r>
                  <a:rPr lang="en-US" sz="1600" dirty="0"/>
                  <a:t/>
                </a:r>
                <a:r>
                  <a:rPr lang="bn-BD" sz="1600" dirty="0"/>
                  <a:t>সমাধানঃ রম্বসের ক্ষেত্রফল =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×</a:t>
                </a:r>
                <a:r>
                  <a:rPr lang="bn-BD" sz="1600" dirty="0"/>
                  <a:t>কর্ণদ্বয়ের গুণফল =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 × d₁× d₂          </a:t>
                </a:r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bn-BD" sz="1600" dirty="0" smtClean="0"/>
                  <a:t>এখানে,</a:t>
                </a:r>
                <a:r>
                  <a:rPr lang="en-US" sz="1600" dirty="0"/>
                  <a:t>d₁ = 10, d₂ = 24</a:t>
                </a:r>
                <a:r>
                  <a:rPr lang="en-US" sz="1600" dirty="0" smtClean="0"/>
                  <a:t/>
                </a:r>
                <a:r>
                  <a:rPr lang="bn-BD" sz="1600" dirty="0"/>
                  <a:t>=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×</a:t>
                </a:r>
                <a:r>
                  <a:rPr lang="bn-BD" sz="1600" dirty="0"/>
                  <a:t>10×24=120 বর্গ সে মি</a:t>
                </a:r>
                <a:r>
                  <a:rPr lang="en-US" sz="1600" dirty="0"/>
                  <a:t/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344" r="-1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41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bn-BD" sz="2000" dirty="0"/>
                  <a:t>4</a:t>
                </a:r>
                <a:r>
                  <a:rPr lang="en-US" sz="2000" dirty="0"/>
                  <a:t>(i)</a:t>
                </a:r>
                <a:r>
                  <a:rPr lang="bn-BD" sz="2000" dirty="0"/>
                  <a:t>একটি ট্রাপিজিয়ামের ক্ষেত্রফলর </a:t>
                </a:r>
                <a:r>
                  <a:rPr lang="en-US" sz="2000" dirty="0"/>
                  <a:t> A </a:t>
                </a:r>
                <a:r>
                  <a:rPr lang="bn-BD" sz="2000" dirty="0"/>
                  <a:t>বর্গমিটার এবং এর সমান্তরাল বাহু দুইটি ‍</a:t>
                </a:r>
                <a:r>
                  <a:rPr lang="en-US" sz="2000" dirty="0"/>
                  <a:t>a </a:t>
                </a:r>
                <a:r>
                  <a:rPr lang="bn-BD" sz="2000" dirty="0"/>
                  <a:t>মি.ও </a:t>
                </a:r>
                <a:r>
                  <a:rPr lang="en-US" sz="2000" dirty="0"/>
                  <a:t>b </a:t>
                </a:r>
                <a:r>
                  <a:rPr lang="bn-BD" sz="2000" dirty="0"/>
                  <a:t>মি.হলে উচ্চতা কত? 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bn-BD" dirty="0" smtClean="0"/>
                  <a:t>সমাধানঃ </a:t>
                </a:r>
                <a:r>
                  <a:rPr lang="bn-BD" dirty="0"/>
                  <a:t>আমরা জানি, ট্রাপিজিয়ামের ক্ষেত্রফল =</a:t>
                </a:r>
                <a14:m>
                  <m:oMath xmlns:m="http://schemas.openxmlformats.org/officeDocument/2006/math">
                    <m:r>
                      <a:rPr lang="bn-BD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bn-BD">
                        <a:latin typeface="Cambria Math"/>
                      </a:rPr>
                      <m:t>×</m:t>
                    </m:r>
                    <m:r>
                      <a:rPr lang="bn-BD" i="1">
                        <a:latin typeface="Cambria Math"/>
                      </a:rPr>
                      <m:t> </m:t>
                    </m:r>
                  </m:oMath>
                </a14:m>
                <a:r>
                  <a:rPr lang="bn-BD" dirty="0"/>
                  <a:t>(সমান্তরাল বাহুদ্বয়ের যোগফল )×উচ্চতা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sz="2000" dirty="0" smtClean="0"/>
                  <a:t>বা</a:t>
                </a:r>
                <a:r>
                  <a:rPr lang="bn-BD" sz="2000" dirty="0"/>
                  <a:t>, </a:t>
                </a:r>
                <a:r>
                  <a:rPr lang="en-US" sz="2000" dirty="0"/>
                  <a:t>A  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(a + b)×h   </a:t>
                </a:r>
                <a:r>
                  <a:rPr lang="bn-BD" sz="2000" dirty="0"/>
                  <a:t>বা, </a:t>
                </a:r>
                <a:r>
                  <a:rPr lang="en-US" sz="2000" dirty="0"/>
                  <a:t>h 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/>
                  <a:t>   ∴</a:t>
                </a:r>
                <a:r>
                  <a:rPr lang="bn-BD" sz="2000" dirty="0"/>
                  <a:t>উচ্চতা =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 </m:t>
                    </m:r>
                  </m:oMath>
                </a14:m>
                <a:r>
                  <a:rPr lang="bn-BD" sz="2000" dirty="0"/>
                  <a:t>মিটার । (উওর</a:t>
                </a:r>
                <a:r>
                  <a:rPr lang="bn-BD" sz="2000" dirty="0" smtClean="0"/>
                  <a:t>)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(ii)</a:t>
                </a:r>
                <a:r>
                  <a:rPr lang="bn-BD" sz="2000" dirty="0"/>
                  <a:t> একটি ট্রাপিজিয়ামের ক্ষেত্রফলর 240 বর্গ সেমি এবং সমান্তরাল বাহু দুইটির সমষ্টি 30 সেমি হলে এর উচ্চতা নির্নেয় কর ।</a:t>
                </a:r>
                <a:r>
                  <a:rPr lang="en-US" sz="2000" dirty="0"/>
                  <a:t/>
                </a:r>
                <a:r>
                  <a:rPr lang="bn-BD" sz="2000" dirty="0"/>
                  <a:t/>
                </a:r>
                <a:r>
                  <a:rPr lang="en-US" sz="2000" dirty="0"/>
                  <a:t/>
                </a:r>
                <a:r>
                  <a:rPr lang="bn-BD" sz="2000" dirty="0"/>
                  <a:t>সমাধানঃ 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bn-BD" sz="2000" dirty="0" smtClean="0"/>
                  <a:t>আমরা </a:t>
                </a:r>
                <a:r>
                  <a:rPr lang="bn-BD" sz="2000" dirty="0"/>
                  <a:t>জানি, 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bn-BD" sz="2000" dirty="0" smtClean="0"/>
                  <a:t>ট্রাপিজিয়ামের </a:t>
                </a:r>
                <a:r>
                  <a:rPr lang="bn-BD" sz="2000" dirty="0"/>
                  <a:t>ক্ষেত্রফল =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bn-BD" sz="2000">
                        <a:latin typeface="Cambria Math"/>
                      </a:rPr>
                      <m:t>×</m:t>
                    </m:r>
                    <m:r>
                      <a:rPr lang="bn-BD" sz="2000" i="1">
                        <a:latin typeface="Cambria Math"/>
                      </a:rPr>
                      <m:t> </m:t>
                    </m:r>
                  </m:oMath>
                </a14:m>
                <a:r>
                  <a:rPr lang="bn-BD" sz="2000" dirty="0"/>
                  <a:t>(সমান্তরাল বাহুদ্বয়ের যোগফল ) × উচ্চতা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bn-BD" sz="2000" dirty="0" smtClean="0"/>
                  <a:t>বা</a:t>
                </a:r>
                <a:r>
                  <a:rPr lang="bn-BD" sz="2000" dirty="0"/>
                  <a:t>,  240 =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×</a:t>
                </a:r>
                <a:r>
                  <a:rPr lang="bn-BD" sz="2000" dirty="0"/>
                  <a:t>30×উচ্চতা  বা,উচ্চতা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240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bn-BD" sz="2000" dirty="0"/>
                  <a:t>=16 সেমি  (উওর)</a:t>
                </a:r>
                <a:r>
                  <a:rPr lang="en-US" sz="2000" dirty="0"/>
                  <a:t/>
                </a:r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r="-9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41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bn-BD" sz="2400" dirty="0"/>
                  <a:t>সংক্ষিপ্ত ও রচনামূলক </a:t>
                </a:r>
                <a:r>
                  <a:rPr lang="bn-BD" sz="2400" dirty="0" smtClean="0"/>
                  <a:t>প্রশ্ন</a:t>
                </a:r>
                <a:endParaRPr lang="en-US" sz="2400" dirty="0" smtClean="0"/>
              </a:p>
              <a:p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1|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30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K‡Y©i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12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ˆ`N©¨,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K‡Y©i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ˆ`N¨©, </a:t>
                </a:r>
                <a:r>
                  <a:rPr lang="bn-BD" dirty="0">
                    <a:latin typeface="SutonnyMJ" pitchFamily="2" charset="0"/>
                  </a:rPr>
                  <a:t>ক্ষেত্রফল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I D”P</a:t>
                </a:r>
                <a:r>
                  <a:rPr lang="bn-BD" dirty="0">
                    <a:latin typeface="SutonnyMJ" pitchFamily="2" charset="0"/>
                  </a:rPr>
                  <a:t>তা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=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X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endParaRPr lang="en-US" sz="20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4 X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4 X = 30</a:t>
                </a:r>
              </a:p>
              <a:p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X =   = 7.5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>
                    <a:latin typeface="SutonnyMJ" pitchFamily="2" charset="0"/>
                  </a:rPr>
                  <a:t>:       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AZGe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X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7.5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>
                    <a:latin typeface="SutonnyMJ" pitchFamily="2" charset="0"/>
                  </a:rPr>
                  <a:t>: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ans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K‡Y©i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bn-BD" sz="2000" baseline="-25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12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endParaRPr lang="en-US" sz="20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K‡b©i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2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?</a:t>
                </a:r>
                <a:r>
                  <a:rPr lang="bn-BD" sz="2000" dirty="0">
                    <a:latin typeface="Calibri" pitchFamily="34" charset="0"/>
                  </a:rPr>
                  <a:t/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 i¤^‡mi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/>
                  <a:t>= </a:t>
                </a:r>
                <a:r>
                  <a:rPr lang="bn-BD" sz="2000" dirty="0"/>
                  <a:t/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000" dirty="0"/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₁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₂²</m:t>
                        </m:r>
                      </m:e>
                    </m:rad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12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₂²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bn-BD" sz="2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cÖk¥g‡Z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/>
                  <a:t>7.5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12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₂²</m:t>
                        </m:r>
                      </m:e>
                    </m:rad>
                  </m:oMath>
                </a14:m>
                <a:r>
                  <a:rPr lang="en-US" sz="2000" dirty="0"/>
                  <a:t/>
                </a:r>
              </a:p>
              <a:p>
                <a:r>
                  <a:rPr lang="bn-BD" sz="2000" baseline="-25000" dirty="0"/>
                  <a:t>           বা, </a:t>
                </a:r>
                <a:r>
                  <a:rPr lang="en-US" sz="2000" dirty="0"/>
                  <a:t>15=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144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₂²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baseline="-25000" dirty="0"/>
                  <a:t/>
                </a:r>
                <a:r>
                  <a:rPr lang="bn-BD" sz="2000" baseline="-25000" dirty="0"/>
                  <a:t>           বা, </a:t>
                </a:r>
                <a:r>
                  <a:rPr lang="en-US" sz="2000" dirty="0"/>
                  <a:t>15</a:t>
                </a:r>
                <a:r>
                  <a:rPr lang="en-US" sz="2000" baseline="30000" dirty="0"/>
                  <a:t>2 </a:t>
                </a:r>
                <a:r>
                  <a:rPr lang="en-US" sz="2000" dirty="0"/>
                  <a:t>= 144+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²</m:t>
                    </m:r>
                  </m:oMath>
                </a14:m>
                <a:endParaRPr lang="en-US" sz="2000" dirty="0"/>
              </a:p>
              <a:p>
                <a:r>
                  <a:rPr lang="bn-BD" sz="2000" dirty="0"/>
                  <a:t>    বা, </a:t>
                </a:r>
                <a:r>
                  <a:rPr lang="en-US" sz="2000" dirty="0"/>
                  <a:t>225</a:t>
                </a:r>
                <a:r>
                  <a:rPr lang="bn-BD" sz="2000" dirty="0"/>
                  <a:t/>
                </a:r>
                <a:r>
                  <a:rPr lang="en-US" sz="2000" dirty="0"/>
                  <a:t>-</a:t>
                </a:r>
                <a:r>
                  <a:rPr lang="bn-BD" sz="2000" dirty="0"/>
                  <a:t/>
                </a:r>
                <a:r>
                  <a:rPr lang="en-US" sz="2000" dirty="0"/>
                  <a:t>144=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²</m:t>
                    </m:r>
                  </m:oMath>
                </a14:m>
                <a:r>
                  <a:rPr lang="bn-BD" sz="2000" dirty="0"/>
                  <a:t> বা, </a:t>
                </a:r>
                <a:r>
                  <a:rPr lang="en-US" sz="2000" dirty="0"/>
                  <a:t>81</a:t>
                </a:r>
                <a:r>
                  <a:rPr lang="bn-BD" sz="2000" dirty="0"/>
                  <a:t/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²</m:t>
                    </m:r>
                  </m:oMath>
                </a14:m>
                <a:r>
                  <a:rPr lang="bn-BD" sz="2000" dirty="0"/>
                  <a:t> 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²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:r>
                  <a:rPr lang="bn-BD" sz="2000" dirty="0"/>
                  <a:t/>
                </a:r>
                <a:r>
                  <a:rPr lang="en-US" sz="2000" dirty="0"/>
                  <a:t>81</a:t>
                </a:r>
                <a:r>
                  <a:rPr lang="bn-BD" sz="2000" dirty="0"/>
                  <a:t>  ∴  </a:t>
                </a:r>
                <a:r>
                  <a:rPr lang="en-US" sz="2000" dirty="0"/>
                  <a:t>d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= 9</a:t>
                </a:r>
                <a:r>
                  <a:rPr lang="bn-BD" sz="2000" dirty="0"/>
                  <a:t/>
                </a:r>
                <a:endParaRPr lang="en-US" sz="2000" dirty="0"/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Aci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K‡Y©i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/>
                  <a:t>d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= 9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bn-BD" sz="2000" dirty="0"/>
                  <a:t/>
                </a:r>
                <a:endParaRPr lang="en-US" sz="2000" dirty="0"/>
              </a:p>
              <a:p>
                <a:r>
                  <a:rPr lang="bn-BD" sz="2000" dirty="0"/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,i¤^‡mi </a:t>
                </a:r>
                <a:r>
                  <a:rPr lang="bn-BD" sz="2000" dirty="0"/>
                  <a:t>ক্ষেত্রফল</a:t>
                </a:r>
                <a:r>
                  <a:rPr lang="en-US" sz="2000" dirty="0"/>
                  <a:t> =  ×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KY©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Ø‡qi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¸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bdj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r>
                  <a:rPr lang="en-US" sz="2000" dirty="0"/>
                  <a:t>=  × d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× d</a:t>
                </a:r>
                <a:r>
                  <a:rPr lang="en-US" sz="2000" baseline="-25000" dirty="0"/>
                  <a:t>2</a:t>
                </a:r>
                <a:r>
                  <a:rPr lang="bn-BD" sz="2000" dirty="0"/>
                  <a:t/>
                </a:r>
                <a:r>
                  <a:rPr lang="en-US" sz="2000" dirty="0"/>
                  <a:t>=    × 12 × 9</a:t>
                </a:r>
                <a:r>
                  <a:rPr lang="bn-BD" sz="2000" dirty="0"/>
                  <a:t/>
                </a:r>
                <a:r>
                  <a:rPr lang="en-US" sz="2000" dirty="0"/>
                  <a:t>= 54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/>
                  <a:t>(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) </a:t>
                </a:r>
              </a:p>
              <a:p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Avevi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1400">
                            <a:latin typeface="Cambria Math"/>
                          </a:rPr>
                          <m:t>ক্ষেত্রফল</m:t>
                        </m:r>
                      </m:num>
                      <m:den>
                        <m:r>
                          <a:rPr lang="bn-BD" sz="1400">
                            <a:latin typeface="Cambria Math"/>
                          </a:rPr>
                          <m:t>বাহু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54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  <m:r>
                          <a:rPr lang="en-US" sz="2000" i="1">
                            <a:latin typeface="Cambria Math"/>
                          </a:rPr>
                          <m:t>.</m:t>
                        </m:r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:r>
                  <a:rPr lang="bn-BD" sz="2000" dirty="0"/>
                  <a:t/>
                </a:r>
                <a:r>
                  <a:rPr lang="en-US" sz="2000" dirty="0"/>
                  <a:t>7.2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:  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ans</a:t>
                </a:r>
                <a:r>
                  <a:rPr lang="en-US" sz="2000" dirty="0"/>
                  <a:t>) </a:t>
                </a:r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41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1373</TotalTime>
  <Words>14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</cp:lastModifiedBy>
  <cp:revision>110</cp:revision>
  <dcterms:created xsi:type="dcterms:W3CDTF">2006-08-16T00:00:00Z</dcterms:created>
  <dcterms:modified xsi:type="dcterms:W3CDTF">2004-12-31T18:13:59Z</dcterms:modified>
</cp:coreProperties>
</file>