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7"/>
  </p:notesMasterIdLst>
  <p:sldIdLst>
    <p:sldId id="291" r:id="rId2"/>
    <p:sldId id="313" r:id="rId3"/>
    <p:sldId id="311" r:id="rId4"/>
    <p:sldId id="312" r:id="rId5"/>
    <p:sldId id="29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38" autoAdjust="0"/>
  </p:normalViewPr>
  <p:slideViewPr>
    <p:cSldViewPr>
      <p:cViewPr>
        <p:scale>
          <a:sx n="100" d="100"/>
          <a:sy n="100" d="100"/>
        </p:scale>
        <p:origin x="-51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95A39-A257-42AD-AF6E-0AA929553D7D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88021-F620-4188-B5B2-0C78F09377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944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9144000" cy="684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746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7543800" cy="298543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Md.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Masum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Hasan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4000" smtClean="0"/>
              <a:t> </a:t>
            </a:r>
            <a:r>
              <a:rPr lang="en-US" sz="4000" dirty="0" smtClean="0"/>
              <a:t>Instructor (Non-Tech)</a:t>
            </a:r>
          </a:p>
          <a:p>
            <a:pPr algn="ctr"/>
            <a:r>
              <a:rPr lang="en-US" sz="4800" dirty="0" err="1" smtClean="0">
                <a:latin typeface="Agency FB" pitchFamily="34" charset="0"/>
              </a:rPr>
              <a:t>Naogaon</a:t>
            </a:r>
            <a:r>
              <a:rPr lang="en-US" sz="4800" dirty="0" smtClean="0">
                <a:latin typeface="Agency FB" pitchFamily="34" charset="0"/>
              </a:rPr>
              <a:t> Polytechnic Institute </a:t>
            </a:r>
            <a:r>
              <a:rPr lang="en-US" sz="4800" dirty="0" err="1" smtClean="0">
                <a:latin typeface="Agency FB" pitchFamily="34" charset="0"/>
              </a:rPr>
              <a:t>Naogaon</a:t>
            </a:r>
            <a:endParaRPr lang="en-US" sz="2800" b="1" dirty="0">
              <a:ln w="1905">
                <a:solidFill>
                  <a:srgbClr val="00B050"/>
                </a:solidFill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gency FB" pitchFamily="34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14300" y="2971800"/>
            <a:ext cx="7505700" cy="707886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</a:rPr>
              <a:t>SUBJECT:</a:t>
            </a:r>
            <a:r>
              <a:rPr lang="en-US" sz="4000" dirty="0" smtClean="0"/>
              <a:t>Mathematics-3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35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sz="2000" dirty="0">
                    <a:latin typeface="SutonnyMJ" pitchFamily="2" charset="0"/>
                  </a:rPr>
                  <a:t>5</a:t>
                </a:r>
                <a:r>
                  <a:rPr lang="bn-BD" sz="2000" dirty="0" smtClean="0">
                    <a:latin typeface="SutonnyMJ" pitchFamily="2" charset="0"/>
                  </a:rPr>
                  <a:t>g </a:t>
                </a:r>
                <a:r>
                  <a:rPr lang="bn-BD" sz="2000" dirty="0">
                    <a:latin typeface="SutonnyMJ" pitchFamily="2" charset="0"/>
                  </a:rPr>
                  <a:t>অধ্যায়</a:t>
                </a:r>
                <a:endParaRPr lang="en-US" sz="2000" dirty="0">
                  <a:latin typeface="SutonnyMJ" pitchFamily="2" charset="0"/>
                  <a:cs typeface="SutonnyMJ" pitchFamily="2" charset="0"/>
                </a:endParaRPr>
              </a:p>
              <a:p>
                <a:pPr algn="ctr"/>
                <a:r>
                  <a:rPr lang="bn-BD" sz="2000" dirty="0">
                    <a:latin typeface="SutonnyMJ" pitchFamily="2" charset="0"/>
                  </a:rPr>
                  <a:t>AvqZvKvi Nbe¯‘i AvqZb</a:t>
                </a:r>
                <a:endParaRPr lang="en-US" sz="2000" dirty="0">
                  <a:latin typeface="SutonnyMJ" pitchFamily="2" charset="0"/>
                  <a:cs typeface="SutonnyMJ" pitchFamily="2" charset="0"/>
                </a:endParaRPr>
              </a:p>
              <a:p>
                <a:pPr algn="ctr"/>
                <a:r>
                  <a:rPr lang="bn-BD" sz="2000" dirty="0">
                    <a:latin typeface="SutonnyMJ" pitchFamily="2" charset="0"/>
                  </a:rPr>
                  <a:t>AwZ-mswÿß cÖkœ</a:t>
                </a:r>
                <a:r>
                  <a:rPr lang="bn-BD" sz="2000" dirty="0" smtClean="0">
                    <a:latin typeface="SutonnyMJ" pitchFamily="2" charset="0"/>
                  </a:rPr>
                  <a:t>:</a:t>
                </a:r>
                <a:endParaRPr lang="en-US" sz="2000" dirty="0" smtClean="0">
                  <a:latin typeface="SutonnyMJ" pitchFamily="2" charset="0"/>
                </a:endParaRPr>
              </a:p>
              <a:p>
                <a:r>
                  <a:rPr lang="bn-BD" sz="2000" dirty="0"/>
                  <a:t>1.একটি বাক্সের ভিতর প্রত্যেক পার্শের মাপ 4 সে.মি । 2 সে.মি×2 সে.মি×2 সে.মি আকৃতির যতগুলো বাক্স এতে রাখাযাবে তার সংখ্যা কত ?</a:t>
                </a:r>
                <a:r>
                  <a:rPr lang="en-US" sz="2000" dirty="0"/>
                  <a:t/>
                </a:r>
                <a:r>
                  <a:rPr lang="bn-BD" sz="2000" dirty="0"/>
                  <a:t>সমাধানঃ বাক্সের ভেতরের আয়তন = 4³ ঘন সে.মি = 64 ঘন সে.মি</a:t>
                </a:r>
                <a:r>
                  <a:rPr lang="en-US" sz="2000" dirty="0"/>
                  <a:t/>
                </a:r>
              </a:p>
              <a:p>
                <a:r>
                  <a:rPr lang="bn-BD" sz="2000" dirty="0"/>
                  <a:t>এখন ছোট ছোট প্রতিটি বাক্সের আয়তন = 2³ ঘন সে.মি = 8 ঘন সে.মি</a:t>
                </a:r>
                <a:r>
                  <a:rPr lang="en-US" sz="2000" dirty="0"/>
                  <a:t/>
                </a:r>
              </a:p>
              <a:p>
                <a:r>
                  <a:rPr lang="bn-BD" sz="2000" dirty="0"/>
                  <a:t>সুতরাং মোট বাক্স রাখা যাবে = 64÷8 = 8 টি  (উওর)</a:t>
                </a:r>
                <a:r>
                  <a:rPr lang="en-US" sz="2000" dirty="0"/>
                  <a:t/>
                </a:r>
              </a:p>
              <a:p>
                <a:r>
                  <a:rPr lang="en-US" sz="2000" dirty="0"/>
                  <a:t>2.</a:t>
                </a:r>
                <a:r>
                  <a:rPr lang="bn-BD" sz="2000" dirty="0"/>
                  <a:t>একটি ঘনকের বাহুর দৈর্ঘ্য 5 সে.মি হলে , এর তলগুলোর মোট ক্ষেত্রফল নির্নেয় কর ?</a:t>
                </a:r>
                <a:r>
                  <a:rPr lang="en-US" sz="2000" dirty="0"/>
                  <a:t/>
                </a:r>
              </a:p>
              <a:p>
                <a:r>
                  <a:rPr lang="bn-BD" sz="2000" dirty="0"/>
                  <a:t>সমাধানঃঘনকের তলগুলোর  মোট ক্ষেত্রফল </a:t>
                </a:r>
                <a:r>
                  <a:rPr lang="en-US" sz="2000" dirty="0"/>
                  <a:t>A</a:t>
                </a:r>
                <a:r>
                  <a:rPr lang="bn-BD" sz="2000" dirty="0"/>
                  <a:t/>
                </a:r>
                <a:r>
                  <a:rPr lang="en-US" sz="2000" dirty="0"/>
                  <a:t>=</a:t>
                </a:r>
                <a:r>
                  <a:rPr lang="bn-BD" sz="2000" dirty="0"/>
                  <a:t/>
                </a:r>
                <a:r>
                  <a:rPr lang="en-US" sz="2000" dirty="0"/>
                  <a:t>6a²=</a:t>
                </a:r>
                <a:r>
                  <a:rPr lang="bn-BD" sz="2000" dirty="0"/>
                  <a:t/>
                </a:r>
                <a:r>
                  <a:rPr lang="en-US" sz="2000" dirty="0"/>
                  <a:t>6×5² </a:t>
                </a:r>
                <a:r>
                  <a:rPr lang="bn-BD" sz="2000" dirty="0"/>
                  <a:t>=150 বর্গ সে মি (উওর)</a:t>
                </a:r>
                <a:r>
                  <a:rPr lang="en-US" sz="2000" dirty="0"/>
                  <a:t/>
                </a:r>
              </a:p>
              <a:p>
                <a:r>
                  <a:rPr lang="bn-BD" sz="2000" dirty="0"/>
                  <a:t>3.একটি ঘনকের আয়তন 216 ঘনমিটার হলে, ঘনকের বাহুর দৈর্ঘ্য ও কর্ণের দৈর্ঘ্য কত ?</a:t>
                </a:r>
                <a:r>
                  <a:rPr lang="en-US" sz="2000" dirty="0"/>
                  <a:t/>
                </a:r>
              </a:p>
              <a:p>
                <a:r>
                  <a:rPr lang="bn-BD" sz="2000" dirty="0"/>
                  <a:t>সমাধান‍ঃ ঘনকের বাহুর দৈর্ঘ্য</a:t>
                </a:r>
                <a:r>
                  <a:rPr lang="en-US" sz="2000" dirty="0"/>
                  <a:t> = a</a:t>
                </a:r>
                <a:r>
                  <a:rPr lang="bn-BD" sz="2000" dirty="0"/>
                  <a:t> মিটার</a:t>
                </a:r>
                <a:r>
                  <a:rPr lang="en-US" sz="2000" dirty="0"/>
                  <a:t/>
                </a:r>
              </a:p>
              <a:p>
                <a:r>
                  <a:rPr lang="bn-BD" sz="2000" dirty="0"/>
                  <a:t> আমরাজানি, ঘনকের আয়তন </a:t>
                </a:r>
                <a:r>
                  <a:rPr lang="en-US" sz="2000" dirty="0"/>
                  <a:t>V=</a:t>
                </a:r>
                <a:r>
                  <a:rPr lang="bn-BD" sz="2000" dirty="0"/>
                  <a:t/>
                </a:r>
                <a:r>
                  <a:rPr lang="en-US" sz="2000" dirty="0"/>
                  <a:t>a³        </a:t>
                </a:r>
              </a:p>
              <a:p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>‡`</a:t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Iqv</a:t>
                </a:r>
                <a:r>
                  <a:rPr lang="en-US" sz="2000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sz="2000" dirty="0" err="1">
                    <a:latin typeface="SutonnyMJ" pitchFamily="2" charset="0"/>
                    <a:cs typeface="SutonnyMJ" pitchFamily="2" charset="0"/>
                  </a:rPr>
                  <a:t>Av‡Q</a:t>
                </a:r>
                <a:r>
                  <a:rPr lang="bn-BD" sz="2000" dirty="0"/>
                  <a:t>, ঘনকের আয়তন</a:t>
                </a:r>
                <a:r>
                  <a:rPr lang="en-US" sz="2000" dirty="0"/>
                  <a:t>=</a:t>
                </a:r>
                <a:r>
                  <a:rPr lang="bn-BD" sz="2000" dirty="0"/>
                  <a:t> 216 ঘনমিটার</a:t>
                </a:r>
                <a:r>
                  <a:rPr lang="en-US" sz="2000" dirty="0"/>
                  <a:t/>
                </a:r>
              </a:p>
              <a:p>
                <a:r>
                  <a:rPr lang="bn-BD" sz="2000" dirty="0"/>
                  <a:t>প্রশ্নমতে , </a:t>
                </a:r>
                <a:r>
                  <a:rPr lang="en-US" sz="2000" dirty="0"/>
                  <a:t>a³</a:t>
                </a:r>
                <a:r>
                  <a:rPr lang="bn-BD" sz="2000" dirty="0"/>
                  <a:t> = 216   ∴ </a:t>
                </a:r>
                <a:r>
                  <a:rPr lang="en-US" sz="2000" dirty="0"/>
                  <a:t>a</a:t>
                </a:r>
                <a:r>
                  <a:rPr lang="bn-BD" sz="2000" dirty="0"/>
                  <a:t> = 6</a:t>
                </a:r>
                <a:r>
                  <a:rPr lang="en-US" sz="2000" dirty="0"/>
                  <a:t/>
                </a:r>
              </a:p>
              <a:p>
                <a:r>
                  <a:rPr lang="en-US" sz="2000" dirty="0"/>
                  <a:t/>
                </a:r>
                <a:r>
                  <a:rPr lang="bn-BD" sz="2000" dirty="0"/>
                  <a:t>অতএব ঘনকের বাহুর দৈর্ঘ্য 6 মিটার </a:t>
                </a:r>
                <a:r>
                  <a:rPr lang="hi-IN" sz="2000" dirty="0"/>
                  <a:t>।</a:t>
                </a:r>
                <a:r>
                  <a:rPr lang="bn-BD" sz="2000" dirty="0"/>
                  <a:t>(</a:t>
                </a:r>
                <a:r>
                  <a:rPr lang="bn-IN" sz="2000" dirty="0"/>
                  <a:t>উওর</a:t>
                </a:r>
                <a:r>
                  <a:rPr lang="bn-BD" sz="2000" dirty="0"/>
                  <a:t>) এবং ঘনকের কর্ণের দৈর্ঘ্য = </a:t>
                </a:r>
                <a:r>
                  <a:rPr lang="en-US" sz="2000" dirty="0"/>
                  <a:t>a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2000" i="1">
                        <a:latin typeface="Cambria Math"/>
                      </a:rPr>
                      <m:t>  </m:t>
                    </m:r>
                  </m:oMath>
                </a14:m>
                <a:r>
                  <a:rPr lang="bn-BD" sz="2000" dirty="0"/>
                  <a:t>= 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bn-BD" sz="2000" dirty="0"/>
                  <a:t> মিটার ।(উওর)</a:t>
                </a:r>
                <a:r>
                  <a:rPr lang="en-US" sz="2000" dirty="0"/>
                  <a:t/>
                </a:r>
              </a:p>
              <a:p>
                <a:endParaRPr lang="en-US" sz="2000" dirty="0">
                  <a:latin typeface="SutonnyMJ" pitchFamily="2" charset="0"/>
                  <a:cs typeface="SutonnyMJ" pitchFamily="2" charset="0"/>
                </a:endParaRPr>
              </a:p>
              <a:p>
                <a:endParaRPr lang="en-US" sz="2000" dirty="0" smtClean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688" t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38464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r>
                  <a:rPr lang="bn-BD" dirty="0"/>
                  <a:t>4.একটি ঘনকের সম্পূর্ণ পৃষ্ঠের ক্ষেত্রফল </a:t>
                </a:r>
                <a:r>
                  <a:rPr lang="en-US" dirty="0"/>
                  <a:t>7</a:t>
                </a:r>
                <a:r>
                  <a:rPr lang="bn-BD" dirty="0"/>
                  <a:t>2 বর্গ মিটার হলে ,ঘনকের বাহুর দৈর্ঘ্য ও কর্ণের দৈর্ঘ্য নির্নেয় কর ?</a:t>
                </a:r>
                <a:r>
                  <a:rPr lang="en-US" dirty="0"/>
                  <a:t/>
                </a:r>
                <a:endParaRPr lang="en-US" dirty="0" smtClean="0"/>
              </a:p>
              <a:p>
                <a:r>
                  <a:rPr lang="bn-BD" dirty="0" smtClean="0"/>
                  <a:t>সমাধানঃ </a:t>
                </a:r>
                <a:r>
                  <a:rPr lang="bn-BD" dirty="0"/>
                  <a:t>ধরি, ঘনকের বাহু = </a:t>
                </a:r>
                <a:r>
                  <a:rPr lang="en-US" dirty="0"/>
                  <a:t>a</a:t>
                </a:r>
                <a:r>
                  <a:rPr lang="bn-BD" dirty="0"/>
                  <a:t/>
                </a:r>
                <a:r>
                  <a:rPr lang="en-US" dirty="0"/>
                  <a:t/>
                </a:r>
              </a:p>
              <a:p>
                <a:r>
                  <a:rPr lang="bn-BD" dirty="0"/>
                  <a:t>আমরাজানি, ঘনকের সম্পূর্ণ পৃষ্ঠের ক্ষেত্রফল = </a:t>
                </a:r>
                <a:r>
                  <a:rPr lang="en-US" dirty="0"/>
                  <a:t>6a²      </a:t>
                </a:r>
              </a:p>
              <a:p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‡`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Iqv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Av‡Q</a:t>
                </a:r>
                <a:r>
                  <a:rPr lang="bn-BD" dirty="0">
                    <a:latin typeface="SutonnyMJ" pitchFamily="2" charset="0"/>
                  </a:rPr>
                  <a:t>, </a:t>
                </a:r>
                <a:r>
                  <a:rPr lang="bn-BD" dirty="0"/>
                  <a:t>ঘনকের সম্পূর্ণ পৃষ্ঠের ক্ষেত্রফল =</a:t>
                </a:r>
                <a:r>
                  <a:rPr lang="en-US" dirty="0"/>
                  <a:t>7</a:t>
                </a:r>
                <a:r>
                  <a:rPr lang="bn-BD" dirty="0"/>
                  <a:t>2 বর্গ মিটার</a:t>
                </a:r>
                <a:r>
                  <a:rPr lang="en-US" dirty="0"/>
                  <a:t/>
                </a:r>
              </a:p>
              <a:p>
                <a:r>
                  <a:rPr lang="en-US" dirty="0"/>
                  <a:t/>
                </a:r>
                <a:r>
                  <a:rPr lang="bn-BD" dirty="0"/>
                  <a:t>প্রশ্নমতে , </a:t>
                </a:r>
                <a:r>
                  <a:rPr lang="en-US" dirty="0"/>
                  <a:t>6a²=72 </a:t>
                </a:r>
                <a:r>
                  <a:rPr lang="bn-BD" dirty="0"/>
                  <a:t> বা,</a:t>
                </a:r>
                <a:r>
                  <a:rPr lang="en-US" dirty="0"/>
                  <a:t>a²</a:t>
                </a:r>
                <a:r>
                  <a:rPr lang="bn-BD" dirty="0"/>
                  <a:t/>
                </a:r>
                <a:r>
                  <a:rPr lang="en-US" dirty="0"/>
                  <a:t>=</a:t>
                </a:r>
                <a:r>
                  <a:rPr lang="bn-BD" dirty="0"/>
                  <a:t/>
                </a:r>
                <a:r>
                  <a:rPr lang="en-US" dirty="0"/>
                  <a:t>12</a:t>
                </a:r>
                <a:r>
                  <a:rPr lang="bn-BD" dirty="0"/>
                  <a:t/>
                </a:r>
                <a:r>
                  <a:rPr lang="en-US" dirty="0"/>
                  <a:t/>
                </a:r>
                <a:r>
                  <a:rPr lang="bn-BD" dirty="0"/>
                  <a:t>বা,</a:t>
                </a:r>
                <a:r>
                  <a:rPr lang="en-US" dirty="0"/>
                  <a:t>a</a:t>
                </a:r>
                <a:r>
                  <a:rPr lang="bn-BD" dirty="0"/>
                  <a:t/>
                </a:r>
                <a:r>
                  <a:rPr lang="en-US" dirty="0"/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/>
                </a:r>
                <a:r>
                  <a:rPr lang="bn-BD" dirty="0"/>
                  <a:t>(উওর)</a:t>
                </a:r>
                <a:r>
                  <a:rPr lang="en-US" dirty="0"/>
                  <a:t/>
                </a:r>
                <a:r>
                  <a:rPr lang="bn-BD" dirty="0"/>
                  <a:t>সুতরাং নির্নেয় কর্ণের দৈর্ঘ্য </a:t>
                </a:r>
                <a:r>
                  <a:rPr lang="en-US" dirty="0"/>
                  <a:t>d=</a:t>
                </a:r>
                <a:r>
                  <a:rPr lang="bn-BD" dirty="0"/>
                  <a:t/>
                </a:r>
                <a:r>
                  <a:rPr lang="en-US" dirty="0"/>
                  <a:t>a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bn-BD" dirty="0"/>
                  <a:t/>
                </a:r>
                <a:r>
                  <a:rPr lang="en-US" dirty="0"/>
                  <a:t>=</a:t>
                </a:r>
                <a:r>
                  <a:rPr lang="bn-BD" dirty="0"/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i="1">
                        <a:latin typeface="Cambria Math"/>
                      </a:rPr>
                      <m:t> . 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/>
                </a:r>
                <a:r>
                  <a:rPr lang="bn-BD" dirty="0"/>
                  <a:t> =6 মি (উওর)</a:t>
                </a:r>
                <a:r>
                  <a:rPr lang="en-US" dirty="0"/>
                  <a:t>                                                                                             5(i)</a:t>
                </a:r>
                <a:r>
                  <a:rPr lang="bn-BD" dirty="0"/>
                  <a:t>.একটি ঘনকের কর্ণ 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bn-BD" dirty="0"/>
                  <a:t>সেমি হলে এর আয়তন নির্ণেয় কর ?</a:t>
                </a:r>
                <a:r>
                  <a:rPr lang="en-US" dirty="0"/>
                  <a:t/>
                </a:r>
              </a:p>
              <a:p>
                <a:r>
                  <a:rPr lang="en-US" dirty="0"/>
                  <a:t/>
                </a:r>
                <a:r>
                  <a:rPr lang="bn-BD" dirty="0"/>
                  <a:t>সমাধানঃ আমরাজানি, ঘনকের কর্ণ = </a:t>
                </a:r>
                <a:r>
                  <a:rPr lang="en-US" dirty="0"/>
                  <a:t>a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/>
                </a:r>
                <a:r>
                  <a:rPr lang="bn-BD" dirty="0"/>
                  <a:t>সেমি  [∴ ধার = </a:t>
                </a:r>
                <a:r>
                  <a:rPr lang="en-US" dirty="0"/>
                  <a:t>a</a:t>
                </a:r>
                <a:r>
                  <a:rPr lang="bn-BD" dirty="0"/>
                  <a:t>]</a:t>
                </a:r>
                <a:r>
                  <a:rPr lang="en-US" dirty="0"/>
                  <a:t/>
                </a:r>
              </a:p>
              <a:p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 ‡`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Iqv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Av‡Q</a:t>
                </a:r>
                <a:r>
                  <a:rPr lang="bn-BD" dirty="0">
                    <a:latin typeface="SutonnyMJ" pitchFamily="2" charset="0"/>
                  </a:rPr>
                  <a:t>, </a:t>
                </a:r>
                <a:r>
                  <a:rPr lang="bn-BD" dirty="0"/>
                  <a:t>ঘনকের কর্ণ = 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bn-BD" dirty="0"/>
                  <a:t>সেমি</a:t>
                </a:r>
                <a:r>
                  <a:rPr lang="en-US" dirty="0"/>
                  <a:t/>
                </a:r>
              </a:p>
              <a:p>
                <a:r>
                  <a:rPr lang="en-US" dirty="0"/>
                  <a:t/>
                </a:r>
                <a:r>
                  <a:rPr lang="bn-BD" dirty="0"/>
                  <a:t>প্রশ্নমতে, </a:t>
                </a:r>
                <a:r>
                  <a:rPr lang="en-US" dirty="0"/>
                  <a:t>a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= 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/>
                </a:r>
                <a:r>
                  <a:rPr lang="bn-BD" dirty="0"/>
                  <a:t>  ∴ </a:t>
                </a:r>
                <a:r>
                  <a:rPr lang="en-US" dirty="0"/>
                  <a:t>a</a:t>
                </a:r>
                <a:r>
                  <a:rPr lang="bn-BD" dirty="0"/>
                  <a:t/>
                </a:r>
                <a:r>
                  <a:rPr lang="en-US" dirty="0"/>
                  <a:t>=3 </a:t>
                </a:r>
                <a:r>
                  <a:rPr lang="bn-BD" dirty="0"/>
                  <a:t>সেমি</a:t>
                </a:r>
                <a:r>
                  <a:rPr lang="en-US" dirty="0"/>
                  <a:t/>
                </a:r>
              </a:p>
              <a:p>
                <a:r>
                  <a:rPr lang="bn-BD" dirty="0"/>
                  <a:t>ঘনকের আয়তন = </a:t>
                </a:r>
                <a:r>
                  <a:rPr lang="en-US" dirty="0"/>
                  <a:t>a³</a:t>
                </a:r>
                <a:r>
                  <a:rPr lang="bn-BD" dirty="0"/>
                  <a:t/>
                </a:r>
                <a:r>
                  <a:rPr lang="en-US" dirty="0"/>
                  <a:t>=</a:t>
                </a:r>
                <a:r>
                  <a:rPr lang="bn-BD" dirty="0"/>
                  <a:t/>
                </a:r>
                <a:r>
                  <a:rPr lang="en-US" dirty="0"/>
                  <a:t>3³=27 </a:t>
                </a:r>
                <a:r>
                  <a:rPr lang="bn-BD" dirty="0"/>
                  <a:t>ঘন সেমি </a:t>
                </a:r>
                <a:endParaRPr lang="en-US" dirty="0" smtClean="0"/>
              </a:p>
              <a:p>
                <a:r>
                  <a:rPr lang="en-US" dirty="0"/>
                  <a:t>(ii)</a:t>
                </a:r>
                <a:r>
                  <a:rPr lang="bn-BD" dirty="0"/>
                  <a:t>. একটি ঘনকের কর্ণের দৈর্ঘ্য 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bn-BD" dirty="0"/>
                  <a:t> মিটার হলে এর ধার ও আয়তন নির্ণেয় কর ?</a:t>
                </a:r>
                <a:r>
                  <a:rPr lang="en-US" dirty="0"/>
                  <a:t/>
                </a:r>
              </a:p>
              <a:p>
                <a:r>
                  <a:rPr lang="bn-BD" dirty="0"/>
                  <a:t>সমাধানঃ ধরি, ঘনকের ধার = </a:t>
                </a:r>
                <a:r>
                  <a:rPr lang="en-US" dirty="0"/>
                  <a:t>a</a:t>
                </a:r>
                <a:r>
                  <a:rPr lang="bn-BD" dirty="0"/>
                  <a:t> মিটার </a:t>
                </a:r>
                <a:endParaRPr lang="en-US" dirty="0"/>
              </a:p>
              <a:p>
                <a:r>
                  <a:rPr lang="bn-BD" dirty="0"/>
                  <a:t>আমরাজানি, ঘনকের কর্ণ = </a:t>
                </a:r>
                <a:r>
                  <a:rPr lang="en-US" dirty="0"/>
                  <a:t>a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/>
                </a:r>
                <a:r>
                  <a:rPr lang="bn-BD" dirty="0"/>
                  <a:t>মি</a:t>
                </a:r>
                <a:r>
                  <a:rPr lang="en-US" dirty="0"/>
                  <a:t/>
                </a:r>
              </a:p>
              <a:p>
                <a:r>
                  <a:rPr lang="en-US" dirty="0">
                    <a:latin typeface="SutonnyMJ" pitchFamily="2" charset="0"/>
                    <a:cs typeface="SutonnyMJ" pitchFamily="2" charset="0"/>
                  </a:rPr>
                  <a:t>‡`</a:t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Iqv</a:t>
                </a:r>
                <a:r>
                  <a:rPr lang="en-US" dirty="0">
                    <a:latin typeface="SutonnyMJ" pitchFamily="2" charset="0"/>
                    <a:cs typeface="SutonnyMJ" pitchFamily="2" charset="0"/>
                  </a:rPr>
                  <a:t/>
                </a:r>
                <a:r>
                  <a:rPr lang="en-US" dirty="0" err="1">
                    <a:latin typeface="SutonnyMJ" pitchFamily="2" charset="0"/>
                    <a:cs typeface="SutonnyMJ" pitchFamily="2" charset="0"/>
                  </a:rPr>
                  <a:t>Av‡Q</a:t>
                </a:r>
                <a:r>
                  <a:rPr lang="bn-BD" dirty="0">
                    <a:latin typeface="SutonnyMJ" pitchFamily="2" charset="0"/>
                  </a:rPr>
                  <a:t>, </a:t>
                </a:r>
                <a:r>
                  <a:rPr lang="bn-BD" dirty="0"/>
                  <a:t>ঘনকের কর্ণ = </a:t>
                </a:r>
                <a:r>
                  <a:rPr lang="en-US" dirty="0"/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bn-BD" dirty="0"/>
                  <a:t>সেমি</a:t>
                </a:r>
                <a:r>
                  <a:rPr lang="en-US" dirty="0"/>
                  <a:t/>
                </a:r>
              </a:p>
              <a:p>
                <a:r>
                  <a:rPr lang="en-US" dirty="0"/>
                  <a:t/>
                </a:r>
                <a:r>
                  <a:rPr lang="bn-BD" dirty="0"/>
                  <a:t>প্রশ্নমতে,  </a:t>
                </a:r>
                <a:r>
                  <a:rPr lang="en-US" dirty="0"/>
                  <a:t>a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bn-BD" dirty="0"/>
                  <a:t> 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/>
                </a:r>
                <a:r>
                  <a:rPr lang="bn-BD" dirty="0"/>
                  <a:t>  ∴ </a:t>
                </a:r>
                <a:r>
                  <a:rPr lang="en-US" dirty="0"/>
                  <a:t>a =4    ∴</a:t>
                </a:r>
                <a:r>
                  <a:rPr lang="bn-BD" dirty="0"/>
                  <a:t> ঘনকের ধার = </a:t>
                </a:r>
                <a:r>
                  <a:rPr lang="en-US" dirty="0"/>
                  <a:t>4</a:t>
                </a:r>
                <a:r>
                  <a:rPr lang="bn-BD" dirty="0"/>
                  <a:t> মিটার </a:t>
                </a:r>
                <a:r>
                  <a:rPr lang="en-US" dirty="0"/>
                  <a:t/>
                </a:r>
              </a:p>
              <a:p>
                <a:r>
                  <a:rPr lang="bn-BD" dirty="0"/>
                  <a:t>অতএব ঘনকের আয়তন =</a:t>
                </a:r>
                <a:r>
                  <a:rPr lang="en-US" dirty="0"/>
                  <a:t> a³ =4³ =64 </a:t>
                </a:r>
                <a:r>
                  <a:rPr lang="bn-BD" dirty="0"/>
                  <a:t>ঘন </a:t>
                </a:r>
                <a:r>
                  <a:rPr lang="bn-BD" dirty="0" smtClean="0"/>
                  <a:t>মিটার</a:t>
                </a:r>
                <a:endParaRPr lang="en-US" dirty="0" smtClean="0"/>
              </a:p>
              <a:p>
                <a:r>
                  <a:rPr lang="en-US" dirty="0"/>
                  <a:t>6</a:t>
                </a:r>
                <a:r>
                  <a:rPr lang="bn-BD" dirty="0"/>
                  <a:t>.একটি আয়তকার ঘনবস্তুর দৈর্ঘ্য,প্রস্থ ওউচ্চতা যথাক্রমে 9 সেমি ,6 সেমি,ও 2 সেমি হলে,কর্ণের দৈর্ঘ্য কত</a:t>
                </a:r>
                <a:endParaRPr lang="en-US" dirty="0"/>
              </a:p>
              <a:p>
                <a:r>
                  <a:rPr lang="bn-BD" dirty="0"/>
                  <a:t>সমাধানঃআয়তকার ঘন বস্তুর কর্ণের দৈর্ঘ্য</a:t>
                </a:r>
                <a:r>
                  <a:rPr lang="en-US" dirty="0"/>
                  <a:t> d=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latin typeface="Cambria Math"/>
                          </a:rPr>
                          <m:t>²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²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²</m:t>
                        </m:r>
                      </m:e>
                    </m:ra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9</m:t>
                        </m:r>
                        <m:r>
                          <a:rPr lang="en-US" i="1">
                            <a:latin typeface="Cambria Math"/>
                          </a:rPr>
                          <m:t>²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6</m:t>
                        </m:r>
                        <m:r>
                          <a:rPr lang="en-US" i="1">
                            <a:latin typeface="Cambria Math"/>
                          </a:rPr>
                          <m:t>²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²</m:t>
                        </m:r>
                      </m:e>
                    </m:ra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81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36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4</m:t>
                        </m:r>
                      </m:e>
                    </m:rad>
                  </m:oMath>
                </a14:m>
                <a:r>
                  <a:rPr lang="en-US" dirty="0"/>
                  <a:t> 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121</m:t>
                        </m:r>
                      </m:e>
                    </m:rad>
                  </m:oMath>
                </a14:m>
                <a:r>
                  <a:rPr lang="en-US" dirty="0"/>
                  <a:t>=11 </a:t>
                </a:r>
                <a:r>
                  <a:rPr lang="bn-BD" dirty="0"/>
                  <a:t>সেমি </a:t>
                </a:r>
                <a:endParaRPr lang="en-US" dirty="0"/>
              </a:p>
              <a:p>
                <a:r>
                  <a:rPr lang="bn-BD" dirty="0" smtClean="0"/>
                  <a:t/>
                </a:r>
                <a:endParaRPr lang="en-US" dirty="0"/>
              </a:p>
              <a:p>
                <a:endParaRPr lang="en-US" dirty="0"/>
              </a:p>
              <a:p>
                <a:endParaRPr lang="en-US" dirty="0" smtClean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49" y="152400"/>
                <a:ext cx="8839200" cy="6553200"/>
              </a:xfrm>
              <a:prstGeom prst="rect">
                <a:avLst/>
              </a:prstGeom>
              <a:blipFill rotWithShape="1">
                <a:blip r:embed="rId2"/>
                <a:stretch>
                  <a:fillRect l="-551" t="-464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1698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434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1978</TotalTime>
  <Words>14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Hardcover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md</cp:lastModifiedBy>
  <cp:revision>120</cp:revision>
  <dcterms:created xsi:type="dcterms:W3CDTF">2006-08-16T00:00:00Z</dcterms:created>
  <dcterms:modified xsi:type="dcterms:W3CDTF">2004-12-31T18:15:56Z</dcterms:modified>
</cp:coreProperties>
</file>