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91" r:id="rId2"/>
    <p:sldId id="313" r:id="rId3"/>
    <p:sldId id="311" r:id="rId4"/>
    <p:sldId id="312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r>
              <a:rPr lang="en-US" sz="400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3886200" cy="132343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</a:t>
            </a:r>
            <a:r>
              <a:rPr lang="en-US" sz="4000" dirty="0" smtClean="0">
                <a:latin typeface="NikoshBAN" pitchFamily="2" charset="0"/>
              </a:rPr>
              <a:t>:</a:t>
            </a:r>
          </a:p>
          <a:p>
            <a:pPr algn="ctr"/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49" y="152400"/>
            <a:ext cx="88392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SutonnyMJ" pitchFamily="2" charset="0"/>
              </a:rPr>
              <a:t>6</a:t>
            </a:r>
            <a:r>
              <a:rPr lang="bn-BD" sz="2000" dirty="0" smtClean="0">
                <a:latin typeface="SutonnyMJ" pitchFamily="2" charset="0"/>
              </a:rPr>
              <a:t>ô </a:t>
            </a:r>
            <a:r>
              <a:rPr lang="bn-BD" sz="2000" dirty="0">
                <a:latin typeface="SutonnyMJ" pitchFamily="2" charset="0"/>
              </a:rPr>
              <a:t>অধ্যায়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>
                <a:latin typeface="SutonnyMJ" pitchFamily="2" charset="0"/>
                <a:cs typeface="SutonnyMJ" pitchFamily="2" charset="0"/>
              </a:rPr>
              <a:t>wcÖRg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mvgvšÍwiK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wmwjÛv‡ii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c„‡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ôq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ÿÎdj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AvqZb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000" dirty="0" err="1">
                <a:latin typeface="SutonnyMJ" pitchFamily="2" charset="0"/>
                <a:cs typeface="SutonnyMJ" pitchFamily="2" charset="0"/>
              </a:rPr>
              <a:t>AwZ-mswÿß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bn-BD" sz="2000" dirty="0"/>
              <a:t> 1.সমপ্রিজমের পার্শ্বতলের ক্ষেত্রফল নির্ণেয়ের সূত্র লেখ ।</a:t>
            </a:r>
            <a:r>
              <a:rPr lang="en-US" sz="2000" dirty="0"/>
              <a:t>   </a:t>
            </a:r>
          </a:p>
          <a:p>
            <a:r>
              <a:rPr lang="bn-BD" sz="2000" dirty="0"/>
              <a:t>সমাধানঃ সমপ্রিজমের পার্শ্বতলের ক্ষেত্রফল =ভূমির পরিসীমা × উচ্চতা </a:t>
            </a:r>
            <a:r>
              <a:rPr lang="en-US" sz="2000" dirty="0"/>
              <a:t>     </a:t>
            </a:r>
          </a:p>
          <a:p>
            <a:r>
              <a:rPr lang="bn-BD" sz="2000" dirty="0"/>
              <a:t>অথবা সমপ্রিজমের পার্শ্বতলের ক্ষেত্রফল =</a:t>
            </a:r>
            <a:r>
              <a:rPr lang="en-US" sz="2000" dirty="0"/>
              <a:t> </a:t>
            </a:r>
            <a:r>
              <a:rPr lang="en-US" sz="2000" dirty="0" err="1"/>
              <a:t>ph</a:t>
            </a:r>
            <a:r>
              <a:rPr lang="en-US" sz="2000" dirty="0"/>
              <a:t>   </a:t>
            </a:r>
          </a:p>
          <a:p>
            <a:r>
              <a:rPr lang="en-US" sz="2000" dirty="0"/>
              <a:t>2</a:t>
            </a:r>
            <a:r>
              <a:rPr lang="bn-BD" sz="2000" dirty="0"/>
              <a:t>.প্রিজমের আয়তন নির্ণেয়ের সূত্রটি লিখ ।</a:t>
            </a:r>
            <a:r>
              <a:rPr lang="en-US" sz="2000" dirty="0"/>
              <a:t>     </a:t>
            </a:r>
          </a:p>
          <a:p>
            <a:r>
              <a:rPr lang="bn-BD" sz="2000" dirty="0"/>
              <a:t>সমাধানঃ প্রিজমের আয়তন </a:t>
            </a:r>
            <a:r>
              <a:rPr lang="en-US" sz="2000" dirty="0"/>
              <a:t>=</a:t>
            </a:r>
            <a:r>
              <a:rPr lang="bn-BD" sz="2000" dirty="0"/>
              <a:t>ভূমির ক্ষেত্রফল × উচ্চতা</a:t>
            </a:r>
            <a:r>
              <a:rPr lang="en-US" sz="2000" dirty="0"/>
              <a:t>    </a:t>
            </a:r>
          </a:p>
          <a:p>
            <a:r>
              <a:rPr lang="bn-BD" sz="2000" dirty="0"/>
              <a:t>অথবা প্রিজমের আয়তন </a:t>
            </a:r>
            <a:r>
              <a:rPr lang="en-US" sz="2000" dirty="0"/>
              <a:t>V=Ah                             </a:t>
            </a:r>
          </a:p>
          <a:p>
            <a:r>
              <a:rPr lang="en-US" sz="2000" dirty="0"/>
              <a:t> 3</a:t>
            </a:r>
            <a:r>
              <a:rPr lang="bn-BD" sz="2000" dirty="0"/>
              <a:t>. একটি সমপ্রিজমের সম্পূর্ণ পৃষ্ঠের</a:t>
            </a:r>
            <a:r>
              <a:rPr lang="en-US" sz="2000" dirty="0"/>
              <a:t>/</a:t>
            </a:r>
            <a:r>
              <a:rPr lang="bn-BD" sz="2000" dirty="0"/>
              <a:t> সমগ্র পৃষ্ঠের </a:t>
            </a:r>
            <a:r>
              <a:rPr lang="en-US" sz="2000" dirty="0"/>
              <a:t>/</a:t>
            </a:r>
            <a:r>
              <a:rPr lang="bn-BD" sz="2000" dirty="0"/>
              <a:t>সমগ্র তলের ক্ষেত্রফল নির্ণেয়ের সূত্রটি লেখ ।</a:t>
            </a:r>
            <a:r>
              <a:rPr lang="en-US" sz="2000" dirty="0"/>
              <a:t>                  </a:t>
            </a:r>
          </a:p>
          <a:p>
            <a:r>
              <a:rPr lang="bn-BD" sz="2000" dirty="0"/>
              <a:t>সমাধানঃ সমপ্রিজমের সম্পূর্ণ পৃষ্ঠের ক্ষেত্রফল  =ভূমির পরিসীমা × উচ্চতা+2× ভূমির ক্ষেত্রফল </a:t>
            </a:r>
            <a:r>
              <a:rPr lang="en-US" sz="2000" dirty="0"/>
              <a:t>=ph+2A </a:t>
            </a:r>
            <a:r>
              <a:rPr lang="bn-BD" sz="2000" dirty="0"/>
              <a:t>বর্গ একক</a:t>
            </a:r>
            <a:endParaRPr lang="en-US" sz="2000" dirty="0"/>
          </a:p>
          <a:p>
            <a:r>
              <a:rPr lang="bn-BD" sz="2000" dirty="0"/>
              <a:t>অথবা সমপ্রিজমের সম্পূর্ণ পৃষ্ঠের ক্ষেত্রফল </a:t>
            </a:r>
            <a:r>
              <a:rPr lang="en-US" sz="2000" dirty="0"/>
              <a:t>S=ph+2A </a:t>
            </a:r>
            <a:r>
              <a:rPr lang="bn-BD" sz="2000" dirty="0"/>
              <a:t>বর্গ একক</a:t>
            </a:r>
            <a:r>
              <a:rPr lang="en-US" sz="2000" dirty="0"/>
              <a:t>   </a:t>
            </a:r>
          </a:p>
          <a:p>
            <a:r>
              <a:rPr lang="en-US" sz="2000" dirty="0"/>
              <a:t> </a:t>
            </a:r>
            <a:r>
              <a:rPr lang="en-US" dirty="0"/>
              <a:t>4. r </a:t>
            </a:r>
            <a:r>
              <a:rPr lang="bn-BD" dirty="0"/>
              <a:t>ব্যাসার্ধ ও </a:t>
            </a:r>
            <a:r>
              <a:rPr lang="en-US" dirty="0"/>
              <a:t>h </a:t>
            </a:r>
            <a:r>
              <a:rPr lang="bn-BD" dirty="0"/>
              <a:t>উচ্চতা বিশিষ্ট সিলিন্ডারের সম্পূর্ণ পৃষ্ঠের ক্ষেত্রফল কত হবে ?</a:t>
            </a:r>
            <a:r>
              <a:rPr lang="en-US" dirty="0"/>
              <a:t>   </a:t>
            </a:r>
          </a:p>
          <a:p>
            <a:r>
              <a:rPr lang="bn-BD" dirty="0"/>
              <a:t>অথবা একটি সিলিন্ডারের সম্পূর্ণ পৃষ্ঠের</a:t>
            </a:r>
            <a:r>
              <a:rPr lang="en-US" dirty="0"/>
              <a:t>/</a:t>
            </a:r>
            <a:r>
              <a:rPr lang="bn-BD" dirty="0"/>
              <a:t> সমগ্র পৃষ্ঠের </a:t>
            </a:r>
            <a:r>
              <a:rPr lang="en-US" dirty="0"/>
              <a:t>/</a:t>
            </a:r>
            <a:r>
              <a:rPr lang="bn-BD" dirty="0"/>
              <a:t>সমগ্র তলের ক্ষেত্রফল নির্ণেয়ের সূত্রটি লেখ</a:t>
            </a:r>
            <a:r>
              <a:rPr lang="hi-IN" dirty="0"/>
              <a:t> । </a:t>
            </a:r>
            <a:endParaRPr lang="en-US" dirty="0"/>
          </a:p>
          <a:p>
            <a:r>
              <a:rPr lang="en-US" sz="2000" dirty="0"/>
              <a:t>     </a:t>
            </a:r>
            <a:r>
              <a:rPr lang="bn-BD" dirty="0"/>
              <a:t>সমাধা্নঃ সিলিন্ডারের সম্পূর্ণ পৃষ্ঠের ক্ষেত্রফল =বক্রতলের ক্ষেত্রফল+ প্রান্তদ্বয়ের ক্ষেত্রফল</a:t>
            </a:r>
            <a:endParaRPr lang="en-US" dirty="0"/>
          </a:p>
          <a:p>
            <a:r>
              <a:rPr lang="bn-BD" sz="2000" dirty="0"/>
              <a:t>=2π</a:t>
            </a:r>
            <a:r>
              <a:rPr lang="en-US" sz="2000" dirty="0"/>
              <a:t>rh+2</a:t>
            </a:r>
            <a:r>
              <a:rPr lang="bn-BD" sz="2000" dirty="0"/>
              <a:t>π</a:t>
            </a:r>
            <a:r>
              <a:rPr lang="en-US" sz="2000" dirty="0"/>
              <a:t>r²=2</a:t>
            </a:r>
            <a:r>
              <a:rPr lang="bn-BD" sz="2000" dirty="0"/>
              <a:t>π</a:t>
            </a:r>
            <a:r>
              <a:rPr lang="en-US" sz="2000" dirty="0"/>
              <a:t>r(</a:t>
            </a:r>
            <a:r>
              <a:rPr lang="en-US" sz="2000" dirty="0" err="1"/>
              <a:t>r+h</a:t>
            </a:r>
            <a:r>
              <a:rPr lang="en-US" sz="2000" dirty="0"/>
              <a:t>) </a:t>
            </a:r>
            <a:r>
              <a:rPr lang="bn-BD" sz="2000" dirty="0"/>
              <a:t>বর্গ একক (উত্তর)</a:t>
            </a:r>
            <a:r>
              <a:rPr lang="en-US" sz="2000" dirty="0"/>
              <a:t>   </a:t>
            </a:r>
          </a:p>
          <a:p>
            <a:r>
              <a:rPr lang="en-US" sz="2000" dirty="0"/>
              <a:t> </a:t>
            </a:r>
            <a:r>
              <a:rPr lang="bn-BD" sz="2000" dirty="0"/>
              <a:t>অথবা সিলিন্ডারের সম্পূর্ণ পৃষ্ঠের ক্ষেত্রফল =</a:t>
            </a:r>
            <a:r>
              <a:rPr lang="en-US" sz="2000" dirty="0"/>
              <a:t>2</a:t>
            </a:r>
            <a:r>
              <a:rPr lang="bn-BD" sz="2000" dirty="0"/>
              <a:t>π</a:t>
            </a:r>
            <a:r>
              <a:rPr lang="en-US" sz="2000" dirty="0"/>
              <a:t>r(</a:t>
            </a:r>
            <a:r>
              <a:rPr lang="en-US" sz="2000" dirty="0" err="1"/>
              <a:t>r+h</a:t>
            </a:r>
            <a:r>
              <a:rPr lang="en-US" sz="2000" dirty="0"/>
              <a:t>) </a:t>
            </a:r>
            <a:r>
              <a:rPr lang="bn-BD" sz="2000" dirty="0"/>
              <a:t>বর্গ একক (উত্তর)</a:t>
            </a:r>
            <a:endParaRPr lang="en-US" sz="2000" dirty="0"/>
          </a:p>
          <a:p>
            <a:r>
              <a:rPr lang="en-US" sz="2000" dirty="0"/>
              <a:t> 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0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 5</a:t>
                </a:r>
                <a:r>
                  <a:rPr lang="bn-BD" dirty="0"/>
                  <a:t>.সিলিন্ডারের বক্রতলের ক্ষেত্রফলের সূত্রটি লেখ ।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উওরঃ সিলিন্ডারের বক্রতলের ক্ষেত্রফল</a:t>
                </a:r>
                <a:r>
                  <a:rPr lang="en-US" dirty="0"/>
                  <a:t> A=</a:t>
                </a:r>
                <a:r>
                  <a:rPr lang="bn-BD" dirty="0"/>
                  <a:t>2</a:t>
                </a:r>
                <a:r>
                  <a:rPr lang="en-US" dirty="0"/>
                  <a:t>π</a:t>
                </a:r>
                <a:r>
                  <a:rPr lang="en-US" dirty="0" err="1"/>
                  <a:t>rh</a:t>
                </a:r>
                <a:r>
                  <a:rPr lang="bn-BD" dirty="0"/>
                  <a:t> বর্গ একক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6</a:t>
                </a:r>
                <a:r>
                  <a:rPr lang="bn-BD" dirty="0"/>
                  <a:t>.একটি সিলিন্ডারের ভূমির ব্যাসার্ধ 7 সে.মি এবং উচ্চতা 16 সে.মি. হলে এর বক্রতলের ক্ষেত্রফল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সমাধানঃ এখানে, ভূমির ব্যাসার্ধ </a:t>
                </a:r>
                <a:r>
                  <a:rPr lang="en-US" dirty="0"/>
                  <a:t>r=7 </a:t>
                </a:r>
                <a:r>
                  <a:rPr lang="bn-BD" dirty="0"/>
                  <a:t>সে.মি. , উচ্চতা</a:t>
                </a:r>
                <a:r>
                  <a:rPr lang="en-US" dirty="0"/>
                  <a:t> h=16 </a:t>
                </a:r>
                <a:r>
                  <a:rPr lang="bn-BD" dirty="0"/>
                  <a:t>সে.মি.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আমরাজানি,সিলিন্ডারের বক্রতলের ক্ষেত্রফল =2</a:t>
                </a:r>
                <a:r>
                  <a:rPr lang="en-US" dirty="0"/>
                  <a:t>π</a:t>
                </a:r>
                <a:r>
                  <a:rPr lang="en-US" dirty="0" err="1"/>
                  <a:t>rh</a:t>
                </a:r>
                <a:r>
                  <a:rPr lang="en-US" dirty="0"/>
                  <a:t> =2×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×7×15 =660 </a:t>
                </a:r>
                <a:r>
                  <a:rPr lang="bn-BD" dirty="0"/>
                  <a:t>বর্গ সে.মি.(উওর)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7</a:t>
                </a:r>
                <a:r>
                  <a:rPr lang="bn-BD" dirty="0"/>
                  <a:t>.</a:t>
                </a:r>
                <a:r>
                  <a:rPr lang="en-US" dirty="0"/>
                  <a:t>(i)</a:t>
                </a:r>
                <a:r>
                  <a:rPr lang="bn-BD" dirty="0"/>
                  <a:t/>
                </a:r>
                <a:r>
                  <a:rPr lang="en-US" dirty="0"/>
                  <a:t>x </a:t>
                </a:r>
                <a:r>
                  <a:rPr lang="bn-BD" dirty="0"/>
                  <a:t>ধার বিশিষ্ট ত্রিভূজাকৃতি প্রিজমের আয়তন 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প্রিজমের ভূমির ক্ষেত্রফল,</a:t>
                </a:r>
                <a:r>
                  <a:rPr lang="en-US" dirty="0"/>
                  <a:t>A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x²  </a:t>
                </a:r>
                <a:r>
                  <a:rPr lang="bn-BD" dirty="0"/>
                  <a:t>ব.একক</a:t>
                </a:r>
                <a:r>
                  <a:rPr lang="en-US" dirty="0"/>
                  <a:t/>
                </a:r>
                <a:r>
                  <a:rPr lang="bn-BD" dirty="0"/>
                  <a:t>এবং উচ্চতা </a:t>
                </a:r>
                <a:r>
                  <a:rPr lang="en-US" dirty="0"/>
                  <a:t>h = x</a:t>
                </a:r>
                <a:r>
                  <a:rPr lang="bn-BD" dirty="0"/>
                  <a:t> একক</a:t>
                </a:r>
                <a:r>
                  <a:rPr lang="en-US" dirty="0"/>
                  <a:t/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∴ প্রিজমের আয়তন  =</a:t>
                </a:r>
                <a:r>
                  <a:rPr lang="en-US" dirty="0"/>
                  <a:t> Ah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x².x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x³ </a:t>
                </a:r>
                <a:r>
                  <a:rPr lang="bn-BD" dirty="0"/>
                  <a:t>ঘন একক (উওর)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(ii)  a </a:t>
                </a:r>
                <a:r>
                  <a:rPr lang="bn-BD" dirty="0"/>
                  <a:t>ধার বিশিষ্ট</a:t>
                </a:r>
                <a:r>
                  <a:rPr lang="en-US" dirty="0"/>
                  <a:t>  lo</a:t>
                </a:r>
                <a:r>
                  <a:rPr lang="bn-BD" dirty="0"/>
                  <a:t>ভূজাকৃতি</a:t>
                </a:r>
                <a:r>
                  <a:rPr lang="en-US" dirty="0"/>
                  <a:t/>
                </a:r>
                <a:r>
                  <a:rPr lang="bn-BD" dirty="0"/>
                  <a:t>প্রিজমের আয়তন  কত ?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bn-BD" dirty="0"/>
                  <a:t>সমাধানঃ</a:t>
                </a:r>
                <a:r>
                  <a:rPr lang="en-US" dirty="0"/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wb‡R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Ki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en-US" sz="1600" dirty="0"/>
                  <a:t>8</a:t>
                </a:r>
                <a:r>
                  <a:rPr lang="bn-BD" sz="1600" dirty="0"/>
                  <a:t>.একটি প্রিজমের আয়তন 216 ঘন মিটার , ভূমির ক্ষেত্রফল 16 ব.মি হলে প্রিজমটির উচ্চতা কত ?</a:t>
                </a:r>
                <a:r>
                  <a:rPr lang="en-US" sz="1600" dirty="0"/>
                  <a:t/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সমাধানঃ প্রিজমের আয়তন = ভূমির ক্ষেত্রফল × উচ্চতা</a:t>
                </a:r>
                <a:r>
                  <a:rPr lang="en-US" dirty="0"/>
                  <a:t/>
                </a:r>
              </a:p>
              <a:p>
                <a:pPr>
                  <a:lnSpc>
                    <a:spcPct val="150000"/>
                  </a:lnSpc>
                </a:pPr>
                <a:r>
                  <a:rPr lang="bn-BD" dirty="0"/>
                  <a:t>বা, 216=16× উচ্চতা  ∴ ‍উচ্চতা=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216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bn-BD" dirty="0"/>
                  <a:t>=13.5 মি</a:t>
                </a:r>
                <a:endParaRPr lang="en-US" dirty="0"/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69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1985</TotalTime>
  <Words>192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122</cp:revision>
  <dcterms:created xsi:type="dcterms:W3CDTF">2006-08-16T00:00:00Z</dcterms:created>
  <dcterms:modified xsi:type="dcterms:W3CDTF">2004-12-31T18:17:29Z</dcterms:modified>
</cp:coreProperties>
</file>