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91" r:id="rId2"/>
    <p:sldId id="312" r:id="rId3"/>
    <p:sldId id="306" r:id="rId4"/>
    <p:sldId id="307" r:id="rId5"/>
    <p:sldId id="308" r:id="rId6"/>
    <p:sldId id="309" r:id="rId7"/>
    <p:sldId id="310" r:id="rId8"/>
    <p:sldId id="311" r:id="rId9"/>
    <p:sldId id="29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38" autoAdjust="0"/>
  </p:normalViewPr>
  <p:slideViewPr>
    <p:cSldViewPr>
      <p:cViewPr>
        <p:scale>
          <a:sx n="100" d="100"/>
          <a:sy n="100" d="100"/>
        </p:scale>
        <p:origin x="-51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95A39-A257-42AD-AF6E-0AA929553D7D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88021-F620-4188-B5B2-0C78F0937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44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88021-F620-4188-B5B2-0C78F09377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3847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4000" cy="68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74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7543800" cy="298543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Md.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Masum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Hasan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4000" smtClean="0"/>
              <a:t> </a:t>
            </a:r>
            <a:r>
              <a:rPr lang="en-US" sz="4000" dirty="0" smtClean="0"/>
              <a:t>Instructor (Non-Tech)</a:t>
            </a:r>
          </a:p>
          <a:p>
            <a:pPr algn="ctr"/>
            <a:r>
              <a:rPr lang="en-US" sz="4800" dirty="0" err="1" smtClean="0">
                <a:latin typeface="Agency FB" pitchFamily="34" charset="0"/>
              </a:rPr>
              <a:t>Naogaon</a:t>
            </a:r>
            <a:r>
              <a:rPr lang="en-US" sz="4800" dirty="0" smtClean="0">
                <a:latin typeface="Agency FB" pitchFamily="34" charset="0"/>
              </a:rPr>
              <a:t> Polytechnic Institute </a:t>
            </a:r>
            <a:r>
              <a:rPr lang="en-US" sz="4800" dirty="0" err="1" smtClean="0">
                <a:latin typeface="Agency FB" pitchFamily="34" charset="0"/>
              </a:rPr>
              <a:t>Naogaon</a:t>
            </a:r>
            <a:endParaRPr lang="en-US" sz="2800" b="1" dirty="0">
              <a:ln w="1905">
                <a:solidFill>
                  <a:srgbClr val="00B050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4300" y="2971800"/>
            <a:ext cx="6819900" cy="707886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</a:rPr>
              <a:t>SUBJECT:</a:t>
            </a:r>
            <a:r>
              <a:rPr lang="en-US" sz="4000" dirty="0" smtClean="0"/>
              <a:t>Mathematics-3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35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b="1" u="sng" dirty="0">
                    <a:latin typeface="SutonnyMJ" pitchFamily="2" charset="0"/>
                    <a:cs typeface="SutonnyMJ" pitchFamily="2" charset="0"/>
                  </a:rPr>
                  <a:t>3q  </a:t>
                </a:r>
                <a:r>
                  <a:rPr lang="en-US" b="1" u="sng" dirty="0" err="1">
                    <a:latin typeface="SutonnyMJ" pitchFamily="2" charset="0"/>
                    <a:cs typeface="SutonnyMJ" pitchFamily="2" charset="0"/>
                  </a:rPr>
                  <a:t>Aa¨vq</a:t>
                </a:r>
                <a:endParaRPr lang="en-US" dirty="0">
                  <a:latin typeface="SutonnyMJ" pitchFamily="2" charset="0"/>
                  <a:cs typeface="SutonnyMJ" pitchFamily="2" charset="0"/>
                </a:endParaRPr>
              </a:p>
              <a:p>
                <a:pPr algn="ctr"/>
                <a:r>
                  <a:rPr lang="en-US" b="1" u="sng" dirty="0" err="1">
                    <a:latin typeface="SutonnyMJ" pitchFamily="2" charset="0"/>
                    <a:cs typeface="SutonnyMJ" pitchFamily="2" charset="0"/>
                  </a:rPr>
                  <a:t>mylg</a:t>
                </a:r>
                <a:r>
                  <a:rPr lang="en-US" b="1" u="sng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b="1" u="sng" dirty="0" err="1" smtClean="0">
                    <a:latin typeface="SutonnyMJ" pitchFamily="2" charset="0"/>
                    <a:cs typeface="SutonnyMJ" pitchFamily="2" charset="0"/>
                  </a:rPr>
                  <a:t>eûfzR</a:t>
                </a:r>
                <a:endParaRPr lang="en-US" b="1" u="sng" dirty="0" smtClean="0">
                  <a:latin typeface="SutonnyMJ" pitchFamily="2" charset="0"/>
                  <a:cs typeface="SutonnyMJ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অতি</a:t>
                </a:r>
                <a:r>
                  <a:rPr lang="en-US" dirty="0"/>
                  <a:t/>
                </a:r>
                <a:r>
                  <a:rPr lang="bn-BD" dirty="0"/>
                  <a:t>সংক্ষিপ্ত </a:t>
                </a:r>
                <a:r>
                  <a:rPr lang="bn-BD" dirty="0" smtClean="0"/>
                  <a:t>প্রশ্ন</a:t>
                </a:r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1.একটি সুষম ষড়ভূজের অর্ন্তবৃওের ব্যাসার্ধ </a:t>
                </a:r>
                <a:r>
                  <a:rPr lang="en-US" dirty="0"/>
                  <a:t>r </a:t>
                </a:r>
                <a:r>
                  <a:rPr lang="bn-BD" dirty="0"/>
                  <a:t>হলে ক্ষেত্রফল কত ?                                                                          উওরঃ ক্ষেত্রফল=2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 r² </a:t>
                </a:r>
                <a:r>
                  <a:rPr lang="bn-BD" dirty="0"/>
                  <a:t>বর্গ একক ।                                                                                                   </a:t>
                </a:r>
                <a:r>
                  <a:rPr lang="bn-BD" sz="1600" dirty="0"/>
                  <a:t>2. সুষম ষড়ভূজের একটি অন্তঃস্থ কোনের পরিমাণ কত ডিগ্রি ∕ পরিমাণ নির্নয় কর ।                                                                  সমাধানঃ আমরাজানি ,সুষম  ষড়ভূজের প্রতিটি কোন 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  <m:r>
                          <a:rPr lang="en-US" sz="1600" i="1">
                            <a:latin typeface="Cambria Math"/>
                          </a:rPr>
                          <m:t>𝑛</m:t>
                        </m:r>
                        <m:r>
                          <a:rPr lang="en-US" sz="1600" i="1">
                            <a:latin typeface="Cambria Math"/>
                          </a:rPr>
                          <m:t>−</m:t>
                        </m:r>
                        <m:r>
                          <a:rPr lang="en-US" sz="16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bn-BD" sz="1600" dirty="0"/>
                  <a:t>)সমকোন =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/>
                      </a:rPr>
                      <m:t> (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  <m:r>
                          <a:rPr lang="en-US" sz="1600" i="1">
                            <a:latin typeface="Cambria Math"/>
                          </a:rPr>
                          <m:t>×</m:t>
                        </m:r>
                        <m:r>
                          <a:rPr lang="en-US" sz="1600" i="1">
                            <a:latin typeface="Cambria Math"/>
                          </a:rPr>
                          <m:t>6</m:t>
                        </m:r>
                        <m:r>
                          <a:rPr lang="en-US" sz="1600" i="1">
                            <a:latin typeface="Cambria Math"/>
                          </a:rPr>
                          <m:t>−</m:t>
                        </m:r>
                        <m:r>
                          <a:rPr lang="en-US" sz="16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1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/>
                  <a:t>×</a:t>
                </a:r>
                <a:r>
                  <a:rPr lang="bn-BD" sz="1600" dirty="0"/>
                  <a:t>90° = 120°                                         3.(</a:t>
                </a:r>
                <a:r>
                  <a:rPr lang="en-US" sz="1600" dirty="0"/>
                  <a:t>i</a:t>
                </a:r>
                <a:r>
                  <a:rPr lang="bn-BD" sz="1600" dirty="0"/>
                  <a:t>)একটি সুষম অষ্টভূজের বাহুর দৈর্ঘ্য </a:t>
                </a:r>
                <a:r>
                  <a:rPr lang="en-US" sz="1600" dirty="0"/>
                  <a:t>a </a:t>
                </a:r>
                <a:r>
                  <a:rPr lang="bn-BD" sz="1600" dirty="0"/>
                  <a:t>হলে ক্ষেত্রফলের সূত্র লেখ </a:t>
                </a:r>
                <a:r>
                  <a:rPr lang="en-US" sz="1600" dirty="0"/>
                  <a:t>∕</a:t>
                </a:r>
                <a:r>
                  <a:rPr lang="bn-BD" sz="1600" dirty="0"/>
                  <a:t>সুষম অষ্টভূজের ক্ষেত্রফলের সূত্র লেখ                                                                </a:t>
                </a:r>
                <a:r>
                  <a:rPr lang="bn-BD" dirty="0"/>
                  <a:t>উওরঃ সুষম অষ্টভূজের ক্ষেত্রফলের =2</a:t>
                </a:r>
                <a:r>
                  <a:rPr lang="en-US" dirty="0"/>
                  <a:t>a²(1+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bn-BD" dirty="0"/>
                  <a:t>বর্গ একক ।                                                                                         (</a:t>
                </a:r>
                <a:r>
                  <a:rPr lang="en-US" dirty="0"/>
                  <a:t>ii</a:t>
                </a:r>
                <a:r>
                  <a:rPr lang="bn-BD" dirty="0"/>
                  <a:t>)একটি সুষম অষ্টভূজের বাহুর দৈর্ঘ্য 5 সে. মি.হলে এর ক্ষেত্রফল কত ।                                                                      </a:t>
                </a:r>
                <a:r>
                  <a:rPr lang="bn-BD" sz="1600" dirty="0"/>
                  <a:t>উওরঃ সুষম অষ্টভূজের ক্ষেত্রফলের =2</a:t>
                </a:r>
                <a:r>
                  <a:rPr lang="en-US" sz="1600" dirty="0"/>
                  <a:t>a²(1+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600" dirty="0"/>
                  <a:t>) </a:t>
                </a:r>
                <a:r>
                  <a:rPr lang="bn-BD" sz="1600" dirty="0"/>
                  <a:t>=2(5²) </a:t>
                </a:r>
                <a:r>
                  <a:rPr lang="en-US" sz="1600" dirty="0"/>
                  <a:t>(1+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600" dirty="0"/>
                  <a:t>)</a:t>
                </a:r>
                <a:r>
                  <a:rPr lang="bn-BD" sz="1600" dirty="0"/>
                  <a:t> বর্গ সে. মি. =120.71 বর্গ সে. মি.                                                                                                                                                                                                                  </a:t>
                </a:r>
                <a:r>
                  <a:rPr lang="bn-BD" dirty="0"/>
                  <a:t>4.একটি সুষম ষড়ভূজের পরিসীমা 36 মিটার হলে এর ক্ষেত্রফল নির্নেয় কর ।                                                              উওরঃ আমরাজানি ,সুষম  ষড়ভূজের পরিসীমা = 6 </a:t>
                </a:r>
                <a:r>
                  <a:rPr lang="en-US" dirty="0"/>
                  <a:t>×</a:t>
                </a:r>
                <a:r>
                  <a:rPr lang="bn-BD" dirty="0"/>
                  <a:t> বাহু                                                                                                 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†`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Iqv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Av‡Q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,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mylg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mofz‡Ri</a:t>
                </a:r>
                <a:r>
                  <a:rPr lang="bn-BD" sz="2000" dirty="0">
                    <a:latin typeface="SutonnyMJ" pitchFamily="2" charset="0"/>
                  </a:rPr>
                  <a:t/>
                </a:r>
                <a:r>
                  <a:rPr lang="bn-BD" sz="2000" dirty="0"/>
                  <a:t>পরিসীমা= 36 </a:t>
                </a:r>
                <a:r>
                  <a:rPr lang="bn-BD" sz="2000" dirty="0" smtClean="0"/>
                  <a:t>মি:</a:t>
                </a:r>
                <a:endParaRPr lang="en-US" sz="2000" dirty="0" smtClean="0"/>
              </a:p>
              <a:p>
                <a:r>
                  <a:rPr lang="en-US" sz="1600" dirty="0" err="1" smtClean="0">
                    <a:latin typeface="SutonnyMJ" pitchFamily="2" charset="0"/>
                    <a:cs typeface="SutonnyMJ" pitchFamily="2" charset="0"/>
                  </a:rPr>
                  <a:t>cÖk¥g‡Z</a:t>
                </a:r>
                <a:r>
                  <a:rPr lang="en-US" sz="1600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bn-BD" sz="1600" dirty="0">
                    <a:latin typeface="SutonnyMJ" pitchFamily="2" charset="0"/>
                  </a:rPr>
                  <a:t/>
                </a:r>
                <a:r>
                  <a:rPr lang="bn-BD" sz="1600" dirty="0"/>
                  <a:t>6 </a:t>
                </a:r>
                <a:r>
                  <a:rPr lang="en-US" sz="1600" dirty="0"/>
                  <a:t>×</a:t>
                </a:r>
                <a:r>
                  <a:rPr lang="bn-BD" sz="1600" dirty="0"/>
                  <a:t> বাহু = 36   </a:t>
                </a:r>
                <a:r>
                  <a:rPr lang="en-US" sz="1600" i="1" dirty="0" err="1"/>
                  <a:t>ev</a:t>
                </a:r>
                <a:r>
                  <a:rPr lang="en-US" sz="1600" i="1" dirty="0"/>
                  <a:t>,</a:t>
                </a:r>
                <a:r>
                  <a:rPr lang="en-US" sz="1600" dirty="0"/>
                  <a:t/>
                </a:r>
                <a:r>
                  <a:rPr lang="en-US" sz="1600" dirty="0" err="1"/>
                  <a:t>evû</a:t>
                </a:r>
                <a:r>
                  <a:rPr lang="en-US" sz="1600" dirty="0"/>
                  <a:t> =</a:t>
                </a:r>
                <a:r>
                  <a:rPr lang="bn-BD" sz="160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36</m:t>
                        </m:r>
                        <m:r>
                          <a:rPr lang="en-US" sz="1600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bn-BD" sz="1600" dirty="0"/>
                  <a:t>= 6 মিটার   </a:t>
                </a:r>
                <a:r>
                  <a:rPr lang="en-US" sz="1600" dirty="0"/>
                  <a:t>∴</a:t>
                </a:r>
                <a:r>
                  <a:rPr lang="bn-BD" sz="1600" dirty="0"/>
                  <a:t>ষড়ভূজের এক বাহুর দৈর্ঘ্য= 6 </a:t>
                </a:r>
                <a:r>
                  <a:rPr lang="bn-BD" sz="1400" dirty="0"/>
                  <a:t>মিটার                                                                                                                                                                                                                            </a:t>
                </a:r>
                <a:r>
                  <a:rPr lang="bn-BD" dirty="0"/>
                  <a:t>∴ক্ষেত্রফল=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dirty="0"/>
                  <a:t>(6)² বর্গ মি.=</a:t>
                </a:r>
                <a14:m>
                  <m:oMath xmlns:m="http://schemas.openxmlformats.org/officeDocument/2006/math">
                    <m:r>
                      <a:rPr lang="bn-BD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dirty="0"/>
                  <a:t> ×36 বর্গ মি=54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bn-BD" dirty="0"/>
                  <a:t> বর্গ মি </a:t>
                </a:r>
                <a:endParaRPr lang="en-US" sz="2000" dirty="0">
                  <a:latin typeface="SutonnyMJ" pitchFamily="2" charset="0"/>
                  <a:cs typeface="SutonnyMJ" pitchFamily="2" charset="0"/>
                </a:endParaRPr>
              </a:p>
              <a:p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3"/>
                <a:stretch>
                  <a:fillRect l="-688" t="-371" r="-285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6323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1400" dirty="0"/>
                  <a:t>5</a:t>
                </a:r>
                <a:r>
                  <a:rPr lang="bn-BD" sz="1400" dirty="0"/>
                  <a:t>. একটি সুষম ষড়ভূজের ক্ষেত্রফল</a:t>
                </a:r>
                <a:r>
                  <a:rPr lang="en-US" sz="1400" dirty="0"/>
                  <a:t> 60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400" i="1">
                            <a:latin typeface="Cambria Math"/>
                          </a:rPr>
                          <m:t>3</m:t>
                        </m:r>
                        <m:r>
                          <a:rPr lang="en-US" sz="1400" i="1">
                            <a:latin typeface="Cambria Math"/>
                          </a:rPr>
                          <m:t> </m:t>
                        </m:r>
                      </m:e>
                    </m:rad>
                    <m:r>
                      <a:rPr lang="bn-BD" sz="1400">
                        <a:latin typeface="Cambria Math"/>
                      </a:rPr>
                      <m:t>বর্গ</m:t>
                    </m:r>
                    <m:r>
                      <a:rPr lang="bn-BD" sz="1400">
                        <a:latin typeface="Cambria Math"/>
                      </a:rPr>
                      <m:t> </m:t>
                    </m:r>
                    <m:r>
                      <a:rPr lang="bn-BD" sz="1400">
                        <a:latin typeface="Cambria Math"/>
                      </a:rPr>
                      <m:t>সে</m:t>
                    </m:r>
                    <m:r>
                      <a:rPr lang="bn-BD" sz="1400">
                        <a:latin typeface="Cambria Math"/>
                      </a:rPr>
                      <m:t> </m:t>
                    </m:r>
                    <m:r>
                      <a:rPr lang="bn-BD" sz="1400">
                        <a:latin typeface="Cambria Math"/>
                      </a:rPr>
                      <m:t>মি</m:t>
                    </m:r>
                    <m:r>
                      <a:rPr lang="en-US" sz="1400">
                        <a:latin typeface="Cambria Math"/>
                      </a:rPr>
                      <m:t>:</m:t>
                    </m:r>
                    <m:r>
                      <a:rPr lang="bn-BD" sz="1400">
                        <a:latin typeface="Cambria Math"/>
                      </a:rPr>
                      <m:t>হলে</m:t>
                    </m:r>
                    <m:r>
                      <a:rPr lang="bn-BD" sz="1400">
                        <a:latin typeface="Cambria Math"/>
                      </a:rPr>
                      <m:t> </m:t>
                    </m:r>
                    <m:r>
                      <a:rPr lang="bn-BD" sz="1400">
                        <a:latin typeface="Cambria Math"/>
                      </a:rPr>
                      <m:t>বাহুর</m:t>
                    </m:r>
                    <m:r>
                      <a:rPr lang="bn-BD" sz="1400">
                        <a:latin typeface="Cambria Math"/>
                      </a:rPr>
                      <m:t> </m:t>
                    </m:r>
                    <m:r>
                      <a:rPr lang="bn-BD" sz="1400">
                        <a:latin typeface="Cambria Math"/>
                      </a:rPr>
                      <m:t>দৈর্ঘ্য</m:t>
                    </m:r>
                    <m:r>
                      <a:rPr lang="bn-BD" sz="1400">
                        <a:latin typeface="Cambria Math"/>
                      </a:rPr>
                      <m:t> </m:t>
                    </m:r>
                    <m:r>
                      <a:rPr lang="bn-BD" sz="1400">
                        <a:latin typeface="Cambria Math"/>
                      </a:rPr>
                      <m:t>কত</m:t>
                    </m:r>
                    <m:r>
                      <a:rPr lang="bn-BD" sz="1400">
                        <a:latin typeface="Cambria Math"/>
                      </a:rPr>
                      <m:t> ?                                                                          </m:t>
                    </m:r>
                  </m:oMath>
                </a14:m>
                <a:r>
                  <a:rPr lang="bn-BD" sz="1400" dirty="0"/>
                  <a:t/>
                </a:r>
                <a:r>
                  <a:rPr lang="en-US" sz="1400" dirty="0"/>
                  <a:t/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†`</a:t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Iqv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Av‡Q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 , </a:t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mylg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sz="1400" dirty="0">
                    <a:latin typeface="SutonnyMJ" pitchFamily="2" charset="0"/>
                  </a:rPr>
                  <a:t>ষ</a:t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ofz‡Ri</a:t>
                </a:r>
                <a:r>
                  <a:rPr lang="bn-BD" sz="1400" dirty="0">
                    <a:latin typeface="SutonnyMJ" pitchFamily="2" charset="0"/>
                  </a:rPr>
                  <a:t/>
                </a:r>
                <a:r>
                  <a:rPr lang="bn-BD" sz="1400" dirty="0"/>
                  <a:t>ক্ষেত্রফল = </a:t>
                </a:r>
                <a:r>
                  <a:rPr lang="en-US" sz="1400" dirty="0"/>
                  <a:t>60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400" i="1">
                            <a:latin typeface="Cambria Math"/>
                          </a:rPr>
                          <m:t>3</m:t>
                        </m:r>
                        <m:r>
                          <a:rPr lang="en-US" sz="1400" i="1">
                            <a:latin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bn-BD" sz="1400" dirty="0"/>
                  <a:t/>
                </a:r>
                <a:r>
                  <a:rPr lang="en-US" sz="1400" dirty="0"/>
                  <a:t/>
                </a:r>
                <a:r>
                  <a:rPr lang="bn-BD" sz="1200" dirty="0"/>
                  <a:t>আমরাজানি,সুষম  ষড়ভূজের  ক্ষেত্রফল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sz="1200" dirty="0"/>
                  <a:t/>
                </a:r>
                <a:r>
                  <a:rPr lang="en-US" sz="1200" dirty="0"/>
                  <a:t>a²</a:t>
                </a:r>
                <a:r>
                  <a:rPr lang="bn-BD" sz="1200" dirty="0"/>
                  <a:t/>
                </a:r>
                <a:r>
                  <a:rPr lang="en-US" sz="1200" dirty="0" err="1">
                    <a:latin typeface="SutonnyMJ" pitchFamily="2" charset="0"/>
                    <a:cs typeface="SutonnyMJ" pitchFamily="2" charset="0"/>
                  </a:rPr>
                  <a:t>cÖk¥g‡Z</a:t>
                </a:r>
                <a:r>
                  <a:rPr lang="en-US" sz="1200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bn-BD" sz="120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sz="1200" dirty="0"/>
                  <a:t/>
                </a:r>
                <a:r>
                  <a:rPr lang="en-US" sz="1200" dirty="0"/>
                  <a:t>a²</a:t>
                </a:r>
                <a:r>
                  <a:rPr lang="bn-BD" sz="1200" dirty="0"/>
                  <a:t> = </a:t>
                </a:r>
                <a:r>
                  <a:rPr lang="en-US" sz="1200" dirty="0"/>
                  <a:t>60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200" i="1">
                            <a:latin typeface="Cambria Math"/>
                          </a:rPr>
                          <m:t>3</m:t>
                        </m:r>
                        <m:r>
                          <a:rPr lang="en-US" sz="1200" i="1">
                            <a:latin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bn-BD" sz="1200" dirty="0"/>
                  <a:t/>
                </a:r>
                <a:r>
                  <a:rPr lang="en-US" sz="1200" i="1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1200" i="1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sz="1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200" dirty="0"/>
                  <a:t>a²</a:t>
                </a:r>
                <a:r>
                  <a:rPr lang="bn-BD" sz="1200" dirty="0"/>
                  <a:t> = </a:t>
                </a:r>
                <a:r>
                  <a:rPr lang="en-US" sz="1200" dirty="0"/>
                  <a:t>40  ∴  a 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200" i="1">
                            <a:latin typeface="Cambria Math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1200" dirty="0"/>
                  <a:t> ∴  </a:t>
                </a:r>
                <a14:m>
                  <m:oMath xmlns:m="http://schemas.openxmlformats.org/officeDocument/2006/math">
                    <m:r>
                      <a:rPr lang="bn-BD" sz="1200">
                        <a:latin typeface="Cambria Math"/>
                      </a:rPr>
                      <m:t>বাহুর</m:t>
                    </m:r>
                    <m:r>
                      <a:rPr lang="bn-BD" sz="1200">
                        <a:latin typeface="Cambria Math"/>
                      </a:rPr>
                      <m:t> </m:t>
                    </m:r>
                    <m:r>
                      <a:rPr lang="bn-BD" sz="1200">
                        <a:latin typeface="Cambria Math"/>
                      </a:rPr>
                      <m:t>দৈর্ঘ্য</m:t>
                    </m:r>
                  </m:oMath>
                </a14:m>
                <a:r>
                  <a:rPr lang="en-US" sz="1200" dirty="0"/>
                  <a:t>  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200" i="1">
                            <a:latin typeface="Cambria Math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1200" dirty="0"/>
                  <a:t/>
                </a:r>
                <a:endParaRPr lang="en-US" sz="1400" dirty="0" smtClean="0"/>
              </a:p>
              <a:p>
                <a:r>
                  <a:rPr lang="en-US" sz="1400" b="1" dirty="0" smtClean="0"/>
                  <a:t/>
                </a:r>
                <a:r>
                  <a:rPr lang="bn-BD" sz="1400" b="1" dirty="0" smtClean="0"/>
                  <a:t>সংক্ষিপ্ত </a:t>
                </a:r>
                <a:r>
                  <a:rPr lang="bn-BD" sz="1400" b="1" dirty="0"/>
                  <a:t>প্রশ্ন                                                                                                                                                       </a:t>
                </a:r>
                <a:r>
                  <a:rPr lang="en-US" sz="1400" b="1" dirty="0"/>
                  <a:t/>
                </a:r>
                <a:r>
                  <a:rPr lang="bn-BD" sz="1400" b="1" dirty="0"/>
                  <a:t/>
                </a:r>
                <a:r>
                  <a:rPr lang="en-US" sz="1400" b="1" dirty="0"/>
                  <a:t/>
                </a:r>
                <a:r>
                  <a:rPr lang="en-US" sz="1400" dirty="0"/>
                  <a:t>1.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GKwU </a:t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mgevû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wÎfzR,GKwU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©</a:t>
                </a:r>
                <a:r>
                  <a:rPr lang="bn-BD" sz="1400" dirty="0">
                    <a:latin typeface="SutonnyMJ" pitchFamily="2" charset="0"/>
                  </a:rPr>
                  <a:t>ক্ষেত্র,</a:t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mylg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lofy‡Ri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cwimxgv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mgvb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G‡`i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sz="1400" dirty="0">
                    <a:latin typeface="SutonnyMJ" pitchFamily="2" charset="0"/>
                  </a:rPr>
                  <a:t>ক্ষেত্র</a:t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dj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AbycvZ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wbb©q</a:t>
                </a:r>
                <a:r>
                  <a:rPr lang="bn-BD" sz="1400" dirty="0">
                    <a:latin typeface="SutonnyMJ" pitchFamily="2" charset="0"/>
                  </a:rPr>
                  <a:t/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Ki|0</a:t>
                </a:r>
                <a:r>
                  <a:rPr lang="en-US" sz="1400" dirty="0">
                    <a:latin typeface="Calibri" pitchFamily="34" charset="0"/>
                    <a:cs typeface="Calibri" pitchFamily="34" charset="0"/>
                  </a:rPr>
                  <a:t>7</a:t>
                </a:r>
                <a:r>
                  <a:rPr lang="bn-BD" sz="1400" dirty="0">
                    <a:latin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A_ev,mgvb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cwigvb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wewkó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mgevû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wÎfzR,GKwU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©</a:t>
                </a:r>
                <a:r>
                  <a:rPr lang="bn-BD" sz="1400" dirty="0">
                    <a:latin typeface="SutonnyMJ" pitchFamily="2" charset="0"/>
                  </a:rPr>
                  <a:t>ক্ষেত্র</a:t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mylg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lofy‡Ri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sz="1200" dirty="0">
                    <a:latin typeface="SutonnyMJ" pitchFamily="2" charset="0"/>
                  </a:rPr>
                  <a:t>ক্ষেত্রফল</a:t>
                </a:r>
                <a:r>
                  <a:rPr lang="en-US" sz="1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AbycvZ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wbb©q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smtClean="0">
                    <a:latin typeface="SutonnyMJ" pitchFamily="2" charset="0"/>
                    <a:cs typeface="SutonnyMJ" pitchFamily="2" charset="0"/>
                  </a:rPr>
                  <a:t>Ki | 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09,11,13</a:t>
                </a:r>
                <a:r>
                  <a:rPr lang="bn-BD" sz="1400" dirty="0">
                    <a:latin typeface="SutonnyMJ" pitchFamily="2" charset="0"/>
                  </a:rPr>
                  <a:t/>
                </a:r>
                <a:r>
                  <a:rPr lang="en-US" sz="1400" dirty="0" err="1" smtClean="0">
                    <a:latin typeface="SutonnyMJ" pitchFamily="2" charset="0"/>
                    <a:cs typeface="SutonnyMJ" pitchFamily="2" charset="0"/>
                  </a:rPr>
                  <a:t>mgvavbt</a:t>
                </a:r>
                <a:r>
                  <a:rPr lang="en-US" sz="14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mgevû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wÎfzR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©</a:t>
                </a:r>
                <a:r>
                  <a:rPr lang="bn-BD" sz="1200" dirty="0">
                    <a:latin typeface="SutonnyMJ" pitchFamily="2" charset="0"/>
                  </a:rPr>
                  <a:t>ক্ষেত্র 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I </a:t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mylg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lofy‡Ri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cÖwZwUi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cwimxgv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 =</a:t>
                </a:r>
                <a:r>
                  <a:rPr lang="en-US" sz="1400" dirty="0">
                    <a:latin typeface="Calibri" pitchFamily="34" charset="0"/>
                    <a:cs typeface="Calibri" pitchFamily="34" charset="0"/>
                  </a:rPr>
                  <a:t>12 X 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GKK (</a:t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Kvib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>
                    <a:latin typeface="Calibri" pitchFamily="34" charset="0"/>
                    <a:cs typeface="Calibri" pitchFamily="34" charset="0"/>
                  </a:rPr>
                  <a:t>3,4,6 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 j:mv: ¸ = </a:t>
                </a:r>
                <a:r>
                  <a:rPr lang="en-US" sz="1400" dirty="0">
                    <a:latin typeface="Calibri" pitchFamily="34" charset="0"/>
                    <a:cs typeface="Calibri" pitchFamily="34" charset="0"/>
                  </a:rPr>
                  <a:t>12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)</a:t>
                </a:r>
                <a:r>
                  <a:rPr lang="bn-BD" sz="1400" dirty="0">
                    <a:latin typeface="SutonnyMJ" pitchFamily="2" charset="0"/>
                  </a:rPr>
                  <a:t/>
                </a:r>
                <a:endParaRPr lang="en-US" sz="1400" dirty="0" smtClean="0">
                  <a:latin typeface="SutonnyMJ" pitchFamily="2" charset="0"/>
                </a:endParaRPr>
              </a:p>
              <a:p>
                <a:r>
                  <a:rPr lang="en-US" sz="1400" dirty="0" err="1" smtClean="0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14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 , </a:t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mgevû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wÎfz‡Ri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cwimxgv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sz="1400" dirty="0">
                    <a:latin typeface="Calibri" pitchFamily="34" charset="0"/>
                    <a:cs typeface="Calibri" pitchFamily="34" charset="0"/>
                  </a:rPr>
                  <a:t>3 × </a:t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evû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sz="1400" dirty="0">
                    <a:latin typeface="Calibri" pitchFamily="34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cÖk¥g‡Z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sz="1400" dirty="0"/>
                  <a:t> 3 × </a:t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evû</a:t>
                </a:r>
                <a:r>
                  <a:rPr lang="en-US" sz="1400" dirty="0"/>
                  <a:t> = 12X</a:t>
                </a:r>
                <a:r>
                  <a:rPr lang="bn-BD" sz="1400" dirty="0"/>
                  <a:t/>
                </a:r>
                <a:r>
                  <a:rPr lang="en-US" sz="1400" i="1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1400" i="1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evû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/>
                  <a:t>=4X </a:t>
                </a:r>
                <a:r>
                  <a:rPr lang="bn-BD" sz="1400" dirty="0"/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mgevû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wÎfz‡Ri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 ‰`N©¨=</a:t>
                </a:r>
                <a:r>
                  <a:rPr lang="en-US" sz="1400" dirty="0"/>
                  <a:t>4X GKK</a:t>
                </a:r>
                <a:r>
                  <a:rPr lang="bn-BD" sz="1400" dirty="0"/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mgevû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wÎfz‡Ri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sz="1400" dirty="0"/>
                  <a:t>ক্ষেত্রফল</a:t>
                </a:r>
                <a:r>
                  <a:rPr lang="en-US" sz="1400" dirty="0"/>
                  <a:t> =  (4 X)</a:t>
                </a:r>
                <a:r>
                  <a:rPr lang="en-US" sz="1400" baseline="30000" dirty="0"/>
                  <a:t>2</a:t>
                </a:r>
                <a:r>
                  <a:rPr lang="en-US" sz="1400" dirty="0"/>
                  <a:t> =</a:t>
                </a:r>
                <a:r>
                  <a:rPr lang="en-US" sz="1400" baseline="30000" dirty="0"/>
                  <a:t/>
                </a:r>
                <a:r>
                  <a:rPr lang="en-US" sz="1400" dirty="0"/>
                  <a:t> ×</a:t>
                </a:r>
                <a:r>
                  <a:rPr lang="bn-BD" sz="1400" dirty="0"/>
                  <a:t/>
                </a:r>
                <a:r>
                  <a:rPr lang="en-US" sz="1400" dirty="0"/>
                  <a:t>16X</a:t>
                </a:r>
                <a:r>
                  <a:rPr lang="en-US" sz="1400" baseline="30000" dirty="0"/>
                  <a:t>2</a:t>
                </a:r>
                <a:r>
                  <a:rPr lang="en-US" sz="1400" dirty="0"/>
                  <a:t> = 4√3</a:t>
                </a:r>
                <a:r>
                  <a:rPr lang="bn-BD" sz="1400" dirty="0"/>
                  <a:t/>
                </a:r>
                <a:r>
                  <a:rPr lang="en-US" sz="1400" dirty="0"/>
                  <a:t>X</a:t>
                </a:r>
                <a:r>
                  <a:rPr lang="en-US" sz="1400" baseline="30000" dirty="0"/>
                  <a:t>2</a:t>
                </a:r>
                <a:r>
                  <a:rPr lang="bn-BD" sz="1400" dirty="0"/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 , </a:t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©</a:t>
                </a:r>
                <a:r>
                  <a:rPr lang="bn-BD" sz="1400" dirty="0"/>
                  <a:t>ক্ষেত্রের</a:t>
                </a:r>
                <a:r>
                  <a:rPr lang="en-US" sz="1400" dirty="0"/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cwimxgv</a:t>
                </a:r>
                <a:r>
                  <a:rPr lang="en-US" sz="1400" dirty="0"/>
                  <a:t> = 4 × </a:t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evû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sz="1400" dirty="0">
                    <a:latin typeface="SutonnyMJ" pitchFamily="2" charset="0"/>
                  </a:rPr>
                  <a:t/>
                </a:r>
                <a:r>
                  <a:rPr lang="bn-BD" sz="1400" dirty="0"/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cÖk¥g‡Z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bn-BD" sz="1400" dirty="0">
                    <a:latin typeface="SutonnyMJ" pitchFamily="2" charset="0"/>
                  </a:rPr>
                  <a:t/>
                </a:r>
                <a:r>
                  <a:rPr lang="en-US" sz="1400" dirty="0"/>
                  <a:t>4 ×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evû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/>
                  <a:t>= 12X</a:t>
                </a:r>
              </a:p>
              <a:p>
                <a:r>
                  <a:rPr lang="en-US" sz="1400" dirty="0"/>
                  <a:t/>
                </a:r>
                <a:r>
                  <a:rPr lang="en-US" sz="1400" i="1" dirty="0" err="1">
                    <a:latin typeface="SutonnyMJ" pitchFamily="2" charset="0"/>
                    <a:cs typeface="SutonnyMJ" pitchFamily="2" charset="0"/>
                  </a:rPr>
                  <a:t>ev,</a:t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evû</a:t>
                </a:r>
                <a:r>
                  <a:rPr lang="en-US" sz="1400" dirty="0"/>
                  <a:t>=3X </a:t>
                </a:r>
                <a:r>
                  <a:rPr lang="bn-BD" sz="1400" dirty="0"/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©</a:t>
                </a:r>
                <a:r>
                  <a:rPr lang="bn-BD" sz="1200" dirty="0"/>
                  <a:t>ক্ষেত্রের</a:t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‰`N©¨=</a:t>
                </a:r>
                <a:r>
                  <a:rPr lang="en-US" sz="1400" dirty="0"/>
                  <a:t>3X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GKK</a:t>
                </a:r>
                <a:r>
                  <a:rPr lang="bn-BD" sz="1400" dirty="0"/>
                  <a:t/>
                </a:r>
                <a:endParaRPr lang="en-US" sz="1400" dirty="0" smtClean="0"/>
              </a:p>
              <a:p>
                <a:r>
                  <a:rPr lang="en-US" sz="1400" dirty="0" err="1" smtClean="0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1400" dirty="0" smtClean="0">
                    <a:latin typeface="SutonnyMJ" pitchFamily="2" charset="0"/>
                    <a:cs typeface="SutonnyMJ" pitchFamily="2" charset="0"/>
                  </a:rPr>
                  <a:t>©</a:t>
                </a:r>
                <a:r>
                  <a:rPr lang="bn-BD" sz="1200" dirty="0"/>
                  <a:t>ক্ষেত্রের </a:t>
                </a:r>
                <a:r>
                  <a:rPr lang="bn-BD" sz="1400" dirty="0"/>
                  <a:t>ক্ষে</a:t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/>
                  <a:t>= (3X)</a:t>
                </a:r>
                <a:r>
                  <a:rPr lang="en-US" sz="1400" baseline="30000" dirty="0"/>
                  <a:t>2</a:t>
                </a:r>
                <a:r>
                  <a:rPr lang="en-US" sz="1400" dirty="0"/>
                  <a:t> =9X</a:t>
                </a:r>
                <a:r>
                  <a:rPr lang="en-US" sz="1400" baseline="30000" dirty="0"/>
                  <a:t>2 </a:t>
                </a:r>
                <a:r>
                  <a:rPr lang="bn-BD" sz="1400" dirty="0"/>
                  <a:t/>
                </a:r>
                <a:endParaRPr lang="en-US" sz="1400" dirty="0"/>
              </a:p>
              <a:p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Avevi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 ,</a:t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,  </a:t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mylg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mofz‡Ri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cwimxgv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/>
                  <a:t>= 6 × </a:t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evû</a:t>
                </a:r>
                <a:r>
                  <a:rPr lang="en-US" sz="1400" dirty="0"/>
                  <a:t/>
                </a:r>
              </a:p>
              <a:p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cÖk¥g‡Z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1400" dirty="0"/>
                  <a:t>6× </a:t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evû</a:t>
                </a:r>
                <a:r>
                  <a:rPr lang="en-US" sz="1400" dirty="0"/>
                  <a:t> =12X</a:t>
                </a:r>
              </a:p>
              <a:p>
                <a:r>
                  <a:rPr lang="en-US" sz="1400" dirty="0"/>
                  <a:t/>
                </a:r>
                <a:r>
                  <a:rPr lang="en-US" sz="1400" i="1" dirty="0" err="1">
                    <a:latin typeface="SutonnyMJ" pitchFamily="2" charset="0"/>
                    <a:cs typeface="SutonnyMJ" pitchFamily="2" charset="0"/>
                  </a:rPr>
                  <a:t>ev,</a:t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evû</a:t>
                </a:r>
                <a:r>
                  <a:rPr lang="en-US" sz="1400" dirty="0"/>
                  <a:t> = 2 X</a:t>
                </a:r>
              </a:p>
              <a:p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mylg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mofz‡Ri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 ˆ`N¨ </a:t>
                </a:r>
                <a:r>
                  <a:rPr lang="en-US" sz="1400" dirty="0"/>
                  <a:t>= 2x 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GKK</a:t>
                </a:r>
              </a:p>
              <a:p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mylg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mofz‡Ri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sz="1400" dirty="0"/>
                  <a:t>ক্ষেত্রফল </a:t>
                </a:r>
                <a:r>
                  <a:rPr lang="en-US" sz="1400" dirty="0"/>
                  <a:t>=  (2 X)</a:t>
                </a:r>
                <a:r>
                  <a:rPr lang="en-US" sz="1400" baseline="30000" dirty="0"/>
                  <a:t>2</a:t>
                </a:r>
                <a:endParaRPr lang="en-US" sz="1400" dirty="0"/>
              </a:p>
              <a:p>
                <a:r>
                  <a:rPr lang="en-US" sz="1400" baseline="30000" dirty="0"/>
                  <a:t>		=</a:t>
                </a:r>
                <a:r>
                  <a:rPr lang="en-US" sz="1400" dirty="0"/>
                  <a:t>  4 X</a:t>
                </a:r>
                <a:r>
                  <a:rPr lang="en-US" sz="1400" baseline="30000" dirty="0"/>
                  <a:t> 2</a:t>
                </a:r>
                <a:r>
                  <a:rPr lang="en-US" sz="1400" dirty="0"/>
                  <a:t/>
                </a:r>
              </a:p>
              <a:p>
                <a:r>
                  <a:rPr lang="en-US" sz="1400" baseline="30000" dirty="0"/>
                  <a:t>		=</a:t>
                </a:r>
                <a:r>
                  <a:rPr lang="en-US" sz="1400" dirty="0"/>
                  <a:t>6√3 X</a:t>
                </a:r>
                <a:r>
                  <a:rPr lang="en-US" sz="1400" baseline="30000" dirty="0"/>
                  <a:t> 2</a:t>
                </a:r>
                <a:endParaRPr lang="en-US" sz="1400" dirty="0"/>
              </a:p>
              <a:p>
                <a:r>
                  <a:rPr lang="en-US" sz="1400" baseline="30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wb‡b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>©</a:t>
                </a:r>
                <a:r>
                  <a:rPr lang="bn-BD" sz="1400" dirty="0"/>
                  <a:t>য় ক্ষেত্রফলের </a:t>
                </a:r>
                <a:r>
                  <a:rPr lang="en-US" sz="1400" dirty="0" err="1">
                    <a:latin typeface="SutonnyMJ" pitchFamily="2" charset="0"/>
                    <a:cs typeface="SutonnyMJ" pitchFamily="2" charset="0"/>
                  </a:rPr>
                  <a:t>AbycvZ</a:t>
                </a:r>
                <a:r>
                  <a:rPr lang="en-US" sz="1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1400" dirty="0"/>
                  <a:t>= 4√3 X</a:t>
                </a:r>
                <a:r>
                  <a:rPr lang="en-US" sz="1400" baseline="30000" dirty="0"/>
                  <a:t> 2 </a:t>
                </a:r>
                <a:r>
                  <a:rPr lang="en-US" sz="1400" dirty="0"/>
                  <a:t>: 9X</a:t>
                </a:r>
                <a:r>
                  <a:rPr lang="en-US" sz="1400" baseline="30000" dirty="0"/>
                  <a:t>2 </a:t>
                </a:r>
                <a:r>
                  <a:rPr lang="en-US" sz="1400" dirty="0"/>
                  <a:t>: 6√3 X</a:t>
                </a:r>
                <a:r>
                  <a:rPr lang="en-US" sz="1400" baseline="30000" dirty="0"/>
                  <a:t> 2 </a:t>
                </a:r>
                <a:endParaRPr lang="en-US" sz="1400" dirty="0"/>
              </a:p>
              <a:p>
                <a:r>
                  <a:rPr lang="en-US" sz="1400" baseline="30000" dirty="0"/>
                  <a:t/>
                </a:r>
                <a:r>
                  <a:rPr lang="en-US" sz="1400" dirty="0"/>
                  <a:t>= 4√3  :9: 6√3(</a:t>
                </a:r>
                <a:r>
                  <a:rPr lang="en-US" sz="1400" dirty="0" err="1"/>
                  <a:t>ans</a:t>
                </a:r>
                <a:r>
                  <a:rPr lang="en-US" sz="1400" dirty="0"/>
                  <a:t>) = 4√3  : 3.√3.√3 : 6√3  = 4 : 3√3 : 6 (</a:t>
                </a:r>
                <a:r>
                  <a:rPr lang="en-US" sz="1400" dirty="0" err="1"/>
                  <a:t>ans</a:t>
                </a:r>
                <a:r>
                  <a:rPr lang="en-US" sz="1400" dirty="0"/>
                  <a:t>)</a:t>
                </a:r>
              </a:p>
              <a:p>
                <a:endParaRPr lang="en-US" sz="1400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138" r="-256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8464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2000" dirty="0" smtClean="0"/>
                  <a:t>2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.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mylg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lofz‡Ri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dirty="0"/>
                  <a:t>ক্ষেত্রফল</a:t>
                </a:r>
                <a:r>
                  <a:rPr lang="bn-BD" sz="2000" dirty="0"/>
                  <a:t/>
                </a:r>
                <a:r>
                  <a:rPr lang="en-US" sz="2000" dirty="0"/>
                  <a:t>216√3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© ‡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m:wg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: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mgvb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evû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wewkó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Aófz‡Ri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dirty="0">
                    <a:latin typeface="SutonnyMJ" pitchFamily="2" charset="0"/>
                  </a:rPr>
                  <a:t>ক্ষেত্রফল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wbb©q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Ki                                      </a:t>
                </a:r>
                <a:endParaRPr lang="en-US" sz="20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dirty="0" err="1" smtClean="0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4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: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,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mylg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mofz‡Ri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ˆ`N¨© = </a:t>
                </a:r>
                <a:r>
                  <a:rPr lang="en-US" sz="2400" dirty="0"/>
                  <a:t>a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m:wg</a:t>
                </a:r>
                <a:r>
                  <a:rPr lang="en-US" sz="2400" dirty="0"/>
                  <a:t>:                                                                                                            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,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mylg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lofz‡Ri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dirty="0"/>
                  <a:t>ক্ষেত্রফল</a:t>
                </a:r>
                <a:r>
                  <a:rPr lang="en-US" sz="2400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a</a:t>
                </a:r>
                <a:r>
                  <a:rPr lang="en-US" sz="2400" baseline="30000" dirty="0" smtClean="0"/>
                  <a:t>2</a:t>
                </a:r>
                <a:endParaRPr lang="en-US" sz="2400" dirty="0" smtClean="0"/>
              </a:p>
              <a:p>
                <a:r>
                  <a:rPr lang="en-US" sz="2400" dirty="0" smtClean="0">
                    <a:latin typeface="SutonnyMJ" pitchFamily="2" charset="0"/>
                    <a:cs typeface="SutonnyMJ" pitchFamily="2" charset="0"/>
                  </a:rPr>
                  <a:t>†`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Iqv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Av‡Q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,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mylg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lofz‡Ri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dirty="0"/>
                  <a:t>ক্ষেত্রফল</a:t>
                </a:r>
                <a:r>
                  <a:rPr lang="en-US" sz="2400" dirty="0"/>
                  <a:t>= </a:t>
                </a:r>
                <a:r>
                  <a:rPr lang="en-US" sz="2400" dirty="0" smtClean="0"/>
                  <a:t>216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sz="2400" dirty="0" smtClean="0"/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© 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m:wg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:  </a:t>
                </a:r>
                <a:r>
                  <a:rPr lang="en-US" sz="2400" baseline="30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endParaRPr lang="en-US" sz="24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dirty="0" err="1" smtClean="0">
                    <a:latin typeface="SutonnyMJ" pitchFamily="2" charset="0"/>
                    <a:cs typeface="SutonnyMJ" pitchFamily="2" charset="0"/>
                  </a:rPr>
                  <a:t>cÖk¥g‡Z</a:t>
                </a:r>
                <a:r>
                  <a:rPr lang="en-US" sz="2400" dirty="0" smtClean="0"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smtClean="0"/>
                  <a:t>a</a:t>
                </a:r>
                <a:r>
                  <a:rPr lang="en-US" sz="2400" baseline="30000" dirty="0" smtClean="0"/>
                  <a:t>2  </a:t>
                </a:r>
                <a:r>
                  <a:rPr lang="en-US" sz="2400" dirty="0" smtClean="0"/>
                  <a:t>= </a:t>
                </a:r>
                <a:r>
                  <a:rPr lang="en-US" sz="2400" i="1" dirty="0" smtClean="0"/>
                  <a:t/>
                </a:r>
                <a:r>
                  <a:rPr lang="en-US" sz="2400" dirty="0" smtClean="0"/>
                  <a:t>216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sz="2400" dirty="0"/>
                  <a:t/>
                </a:r>
                <a:endParaRPr lang="en-US" sz="2400" dirty="0" smtClean="0"/>
              </a:p>
              <a:p>
                <a:r>
                  <a:rPr lang="en-US" sz="2400" baseline="30000" dirty="0"/>
                  <a:t/>
                </a:r>
                <a:r>
                  <a:rPr lang="en-US" sz="2400" dirty="0" smtClean="0">
                    <a:latin typeface="SutonnyMJ" pitchFamily="2" charset="0"/>
                    <a:cs typeface="SutonnyMJ" pitchFamily="2" charset="0"/>
                  </a:rPr>
                  <a:t>ev,</a:t>
                </a:r>
                <a:r>
                  <a:rPr lang="en-US" sz="240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a</a:t>
                </a:r>
                <a:r>
                  <a:rPr lang="en-US" sz="2400" baseline="30000" dirty="0" smtClean="0"/>
                  <a:t>2 </a:t>
                </a:r>
                <a:r>
                  <a:rPr lang="en-US" sz="2400" dirty="0" smtClean="0"/>
                  <a:t/>
                </a:r>
                <a:r>
                  <a:rPr lang="en-US" sz="2400" dirty="0"/>
                  <a:t>=  216 </a:t>
                </a:r>
              </a:p>
              <a:p>
                <a:r>
                  <a:rPr lang="en-US" sz="2400" b="1" dirty="0"/>
                  <a:t/>
                </a:r>
                <a:r>
                  <a:rPr lang="en-US" sz="2400" dirty="0" err="1" smtClean="0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sz="2400" i="1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/>
                  <a:t>a</a:t>
                </a:r>
                <a:r>
                  <a:rPr lang="en-US" sz="2400" baseline="30000" dirty="0"/>
                  <a:t>2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216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×2</a:t>
                </a:r>
              </a:p>
              <a:p>
                <a:r>
                  <a:rPr lang="en-US" sz="2400" dirty="0"/>
                  <a:t/>
                </a:r>
                <a:r>
                  <a:rPr lang="en-US" sz="2400" dirty="0" smtClean="0">
                    <a:latin typeface="SutonnyMJ" pitchFamily="2" charset="0"/>
                    <a:cs typeface="SutonnyMJ" pitchFamily="2" charset="0"/>
                  </a:rPr>
                  <a:t>ev,</a:t>
                </a:r>
                <a:r>
                  <a:rPr lang="en-US" sz="2400" dirty="0" smtClean="0"/>
                  <a:t>a</a:t>
                </a:r>
                <a:r>
                  <a:rPr lang="en-US" sz="2400" baseline="30000" dirty="0" smtClean="0"/>
                  <a:t>2  </a:t>
                </a:r>
                <a:r>
                  <a:rPr lang="en-US" sz="2400" dirty="0" smtClean="0"/>
                  <a:t>=14      </a:t>
                </a:r>
                <a:r>
                  <a:rPr lang="en-US" sz="2400" b="1" dirty="0"/>
                  <a:t>∴  </a:t>
                </a:r>
                <a:r>
                  <a:rPr lang="en-US" sz="2400" dirty="0"/>
                  <a:t>a=12 </a:t>
                </a:r>
                <a:r>
                  <a:rPr lang="en-US" sz="2400" b="1" dirty="0"/>
                  <a:t/>
                </a:r>
                <a:endParaRPr lang="en-US" sz="2400" b="1" dirty="0" smtClean="0"/>
              </a:p>
              <a:p>
                <a:r>
                  <a:rPr lang="en-US" sz="2400" dirty="0" err="1" smtClean="0">
                    <a:latin typeface="SutonnyMJ" pitchFamily="2" charset="0"/>
                    <a:cs typeface="SutonnyMJ" pitchFamily="2" charset="0"/>
                  </a:rPr>
                  <a:t>AZGe,mylg</a:t>
                </a:r>
                <a:r>
                  <a:rPr lang="en-US" sz="24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lofz‡Ri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ˆ`N¨© </a:t>
                </a:r>
                <a:r>
                  <a:rPr lang="en-US" sz="2400" dirty="0"/>
                  <a:t>a =12 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400" dirty="0" err="1" smtClean="0">
                    <a:latin typeface="SutonnyMJ" pitchFamily="2" charset="0"/>
                    <a:cs typeface="SutonnyMJ" pitchFamily="2" charset="0"/>
                  </a:rPr>
                  <a:t>m:wg</a:t>
                </a:r>
                <a:r>
                  <a:rPr lang="en-US" sz="2400" dirty="0" smtClean="0">
                    <a:latin typeface="SutonnyMJ" pitchFamily="2" charset="0"/>
                    <a:cs typeface="SutonnyMJ" pitchFamily="2" charset="0"/>
                  </a:rPr>
                  <a:t>:</a:t>
                </a:r>
              </a:p>
              <a:p>
                <a:r>
                  <a:rPr lang="en-US" sz="2400" dirty="0" err="1" smtClean="0">
                    <a:latin typeface="SutonnyMJ" pitchFamily="2" charset="0"/>
                    <a:cs typeface="SutonnyMJ" pitchFamily="2" charset="0"/>
                  </a:rPr>
                  <a:t>AófzR</a:t>
                </a:r>
                <a:r>
                  <a:rPr lang="en-US" sz="24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ˆ`N¨© I </a:t>
                </a:r>
                <a:r>
                  <a:rPr lang="en-US" sz="2400" dirty="0"/>
                  <a:t>a =12 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m:wg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:  </a:t>
                </a:r>
                <a:r>
                  <a:rPr lang="en-US" sz="2400" baseline="30000" dirty="0">
                    <a:latin typeface="SutonnyMJ" pitchFamily="2" charset="0"/>
                    <a:cs typeface="SutonnyMJ" pitchFamily="2" charset="0"/>
                  </a:rPr>
                  <a:t/>
                </a:r>
                <a:endParaRPr lang="en-US" sz="2400" baseline="300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dirty="0" err="1" smtClean="0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24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,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Aófz‡Ri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dirty="0"/>
                  <a:t>ক্ষেত্রফল</a:t>
                </a:r>
                <a:r>
                  <a:rPr lang="en-US" dirty="0"/>
                  <a:t/>
                </a:r>
                <a:r>
                  <a:rPr lang="en-US" dirty="0" smtClean="0"/>
                  <a:t/>
                </a:r>
                <a:r>
                  <a:rPr lang="en-US" sz="2400" dirty="0" smtClean="0"/>
                  <a:t>=  </a:t>
                </a:r>
                <a:r>
                  <a:rPr lang="en-US" sz="2400" dirty="0"/>
                  <a:t>2a</a:t>
                </a:r>
                <a:r>
                  <a:rPr lang="en-US" sz="2400" baseline="30000" dirty="0"/>
                  <a:t>2 </a:t>
                </a:r>
                <a:r>
                  <a:rPr lang="en-US" sz="2400" dirty="0"/>
                  <a:t>(1+</a:t>
                </a:r>
                <a:r>
                  <a:rPr lang="en-US" sz="2400" dirty="0">
                    <a:ea typeface="Cambria Math"/>
                  </a:rPr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sz="2400" dirty="0"/>
                  <a:t> )</a:t>
                </a:r>
              </a:p>
              <a:p>
                <a:r>
                  <a:rPr lang="en-US" sz="2400" dirty="0"/>
                  <a:t/>
                </a:r>
                <a:r>
                  <a:rPr lang="en-US" sz="2400" dirty="0" smtClean="0"/>
                  <a:t>       = </a:t>
                </a:r>
                <a:r>
                  <a:rPr lang="en-US" sz="2400" dirty="0"/>
                  <a:t>2×12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×(1+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sz="2400" dirty="0"/>
                  <a:t> ) = 695.29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© 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m:wg</a:t>
                </a:r>
                <a:r>
                  <a:rPr lang="en-US" sz="2400" baseline="30000" dirty="0">
                    <a:latin typeface="SutonnyMJ" pitchFamily="2" charset="0"/>
                    <a:cs typeface="SutonnyMJ" pitchFamily="2" charset="0"/>
                  </a:rPr>
                  <a:t>: </a:t>
                </a:r>
                <a:r>
                  <a:rPr lang="en-US" sz="2400" b="1" dirty="0"/>
                  <a:t>(</a:t>
                </a:r>
                <a:r>
                  <a:rPr lang="en-US" sz="2400" b="1" dirty="0" err="1"/>
                  <a:t>ans</a:t>
                </a:r>
                <a:r>
                  <a:rPr lang="en-US" sz="2400" b="1" dirty="0"/>
                  <a:t>)</a:t>
                </a:r>
                <a:endParaRPr lang="en-US" sz="2400" dirty="0"/>
              </a:p>
              <a:p>
                <a:endParaRPr lang="en-US" sz="2000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1032" t="-464" r="-55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8464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SutonnyMJ" pitchFamily="2" charset="0"/>
                    <a:cs typeface="SutonnyMJ" pitchFamily="2" charset="0"/>
                  </a:rPr>
                  <a:t>3.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eM©vKvi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N‡ii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ˆ`N¨©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36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|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mvg‡b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mylg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lofz‡Ri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wZbevû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AvKv‡ii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eviv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›`v †`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Iqv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n‡jv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eviv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›`vi </a:t>
                </a:r>
                <a:r>
                  <a:rPr lang="bn-BD" dirty="0">
                    <a:latin typeface="SutonnyMJ" pitchFamily="2" charset="0"/>
                  </a:rPr>
                  <a:t>ক্ষেত্রফল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wbb©q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Ki| ... 04                                                                                                               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: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ABCD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eM©vKvi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Ni|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hvnvi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mvg‡bi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evû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AB=36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: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mvg‡bi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eviv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›`v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ABEF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|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O,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AB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Giga¨we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›`y| </a:t>
                </a: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a=OA=AF=OF=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Calibri" pitchFamily="34" charset="0"/>
                          </a:rPr>
                          <m:t>𝐴𝐵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Calibri" pitchFamily="34" charset="0"/>
                          </a:rPr>
                          <m:t>36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=18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wg                                                                                                   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ABEF 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eviv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›`vi </a:t>
                </a:r>
                <a:r>
                  <a:rPr lang="bn-BD" sz="2000" dirty="0">
                    <a:latin typeface="SutonnyMJ" pitchFamily="2" charset="0"/>
                  </a:rPr>
                  <a:t>ক্ষেত্রফল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 =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3× OAF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		=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3×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a</a:t>
                </a:r>
                <a:r>
                  <a:rPr lang="en-US" sz="2000" baseline="30000" dirty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Calibri" pitchFamily="34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√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Calibri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× 18</a:t>
                </a:r>
                <a:r>
                  <a:rPr lang="en-US" sz="2000" baseline="30000" dirty="0">
                    <a:latin typeface="Calibri" pitchFamily="34" charset="0"/>
                    <a:cs typeface="Calibri" pitchFamily="34" charset="0"/>
                  </a:rPr>
                  <a:t>2  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( a = 18  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               = 420.88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000" baseline="30000" dirty="0">
                    <a:latin typeface="SutonnyMJ" pitchFamily="2" charset="0"/>
                    <a:cs typeface="SutonnyMJ" pitchFamily="2" charset="0"/>
                  </a:rPr>
                  <a:t>: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(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ans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)</a:t>
                </a:r>
              </a:p>
              <a:p>
                <a:endParaRPr lang="en-US" sz="2000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688" r="-30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1752600"/>
            <a:ext cx="2553056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464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dirty="0" smtClean="0"/>
                  <a:t>4.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e‡M©i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sz="1600" dirty="0"/>
                  <a:t>ক্ষেত্রফল </a:t>
                </a:r>
                <a:r>
                  <a:rPr lang="en-US" dirty="0"/>
                  <a:t>72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:| D³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e‡M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AšÍwjwLZ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Aófz‡Ri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sz="1600" dirty="0">
                    <a:latin typeface="SutonnyMJ" pitchFamily="2" charset="0"/>
                  </a:rPr>
                  <a:t>ক্ষেত্রফল</a:t>
                </a:r>
                <a:r>
                  <a:rPr lang="en-US" sz="16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Ki| 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12  </a:t>
                </a: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/>
                </a:r>
              </a:p>
              <a:p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  †`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Iqv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Av‡Q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,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e‡M©i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sz="1600" dirty="0">
                    <a:latin typeface="SutonnyMJ" pitchFamily="2" charset="0"/>
                  </a:rPr>
                  <a:t>ক্ষেত্রফল</a:t>
                </a:r>
                <a:r>
                  <a:rPr lang="en-US" sz="16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72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 </a:t>
                </a:r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e‡M©i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AB = BC = CD= DA =  =8.48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:</a:t>
                </a:r>
              </a:p>
              <a:p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Aófz‡Ri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ˆ`N¨© </a:t>
                </a:r>
                <a:r>
                  <a:rPr lang="en-US" dirty="0"/>
                  <a:t>EF=EH= </a:t>
                </a:r>
                <a:r>
                  <a:rPr lang="en-US" dirty="0" smtClean="0"/>
                  <a:t>a</a:t>
                </a:r>
              </a:p>
              <a:p>
                <a:r>
                  <a:rPr lang="en-US" dirty="0" smtClean="0"/>
                  <a:t>∆</a:t>
                </a:r>
                <a:r>
                  <a:rPr lang="en-US" dirty="0"/>
                  <a:t>AEH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n‡Z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cvB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/>
                  <a:t>,  EH</a:t>
                </a:r>
                <a:r>
                  <a:rPr lang="en-US" baseline="30000" dirty="0"/>
                  <a:t>2 </a:t>
                </a:r>
                <a:r>
                  <a:rPr lang="en-US" dirty="0"/>
                  <a:t>= AH</a:t>
                </a:r>
                <a:r>
                  <a:rPr lang="en-US" baseline="30000" dirty="0"/>
                  <a:t>2 </a:t>
                </a:r>
                <a:r>
                  <a:rPr lang="en-US" dirty="0"/>
                  <a:t>+ AE</a:t>
                </a:r>
                <a:r>
                  <a:rPr lang="en-US" baseline="30000" dirty="0"/>
                  <a:t>2</a:t>
                </a:r>
                <a:r>
                  <a:rPr lang="en-US" dirty="0"/>
                  <a:t/>
                </a:r>
              </a:p>
              <a:p>
                <a:r>
                  <a:rPr lang="en-US" dirty="0"/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i="1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/>
                  <a:t>a</a:t>
                </a:r>
                <a:r>
                  <a:rPr lang="en-US" baseline="30000" dirty="0"/>
                  <a:t>2 </a:t>
                </a:r>
                <a:r>
                  <a:rPr lang="en-US" dirty="0"/>
                  <a:t>= AE</a:t>
                </a:r>
                <a:r>
                  <a:rPr lang="en-US" baseline="30000" dirty="0"/>
                  <a:t>2 </a:t>
                </a:r>
                <a:r>
                  <a:rPr lang="en-US" dirty="0"/>
                  <a:t>+ AE</a:t>
                </a:r>
                <a:r>
                  <a:rPr lang="en-US" baseline="30000" dirty="0"/>
                  <a:t>2</a:t>
                </a:r>
                <a:r>
                  <a:rPr lang="en-US" dirty="0"/>
                  <a:t>       (AE=AH)</a:t>
                </a:r>
              </a:p>
              <a:p>
                <a:r>
                  <a:rPr lang="en-US" dirty="0"/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i="1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/>
                  <a:t>a</a:t>
                </a:r>
                <a:r>
                  <a:rPr lang="en-US" baseline="30000" dirty="0"/>
                  <a:t>2 </a:t>
                </a:r>
                <a:r>
                  <a:rPr lang="en-US" dirty="0"/>
                  <a:t>= 2AE</a:t>
                </a:r>
                <a:r>
                  <a:rPr lang="en-US" baseline="30000" dirty="0"/>
                  <a:t>2</a:t>
                </a:r>
                <a:r>
                  <a:rPr lang="en-US" dirty="0"/>
                  <a:t/>
                </a:r>
              </a:p>
              <a:p>
                <a:r>
                  <a:rPr lang="en-US" dirty="0"/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i="1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/>
                  <a:t>2AE</a:t>
                </a:r>
                <a:r>
                  <a:rPr lang="en-US" baseline="30000" dirty="0"/>
                  <a:t>2 </a:t>
                </a:r>
                <a:r>
                  <a:rPr lang="en-US" dirty="0"/>
                  <a:t>= a</a:t>
                </a:r>
                <a:r>
                  <a:rPr lang="en-US" baseline="30000" dirty="0"/>
                  <a:t>2</a:t>
                </a:r>
                <a:r>
                  <a:rPr lang="en-US" dirty="0"/>
                  <a:t/>
                </a:r>
              </a:p>
              <a:p>
                <a:r>
                  <a:rPr lang="en-US" dirty="0"/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i="1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/>
                  <a:t>AE</a:t>
                </a:r>
                <a:r>
                  <a:rPr lang="en-US" baseline="30000" dirty="0"/>
                  <a:t>2 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²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/>
                </a:r>
                <a:r>
                  <a:rPr lang="en-US" dirty="0" err="1"/>
                  <a:t>ev</a:t>
                </a:r>
                <a:r>
                  <a:rPr lang="en-US" dirty="0"/>
                  <a:t>,</a:t>
                </a:r>
                <a:r>
                  <a:rPr lang="en-US" i="1" dirty="0"/>
                  <a:t/>
                </a:r>
                <a:r>
                  <a:rPr lang="en-US" dirty="0"/>
                  <a:t>AE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i="1">
                                <a:latin typeface="Cambria Math"/>
                              </a:rPr>
                              <m:t>²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     ∴ </a:t>
                </a:r>
                <a:r>
                  <a:rPr lang="en-US" i="1" dirty="0"/>
                  <a:t/>
                </a:r>
                <a:r>
                  <a:rPr lang="en-US" dirty="0"/>
                  <a:t>AE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h‡nZz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/>
                  <a:t>AB = 8.48 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 </a:t>
                </a:r>
              </a:p>
              <a:p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i="1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/>
                  <a:t>AE+EF+FB= 8.48</a:t>
                </a:r>
              </a:p>
              <a:p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i="1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/>
                  <a:t>AE+EF+AE= 8.48    (FB=AE )</a:t>
                </a:r>
              </a:p>
              <a:p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i="1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/>
                  <a:t>2AE+EF= 8.48 </a:t>
                </a:r>
              </a:p>
              <a:p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i="1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/>
                  <a:t>2. AE  + a = 8.48 </a:t>
                </a:r>
              </a:p>
              <a:p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dirty="0"/>
                  <a:t>2</a:t>
                </a:r>
                <a:r>
                  <a:rPr lang="en-US" i="1" dirty="0"/>
                  <a:t/>
                </a:r>
                <a:r>
                  <a:rPr lang="en-US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+ a = 8.48 </a:t>
                </a:r>
              </a:p>
              <a:p>
                <a:r>
                  <a:rPr lang="bn-BD" dirty="0"/>
                  <a:t>বা,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bn-BD" dirty="0"/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+ a = 8.48</a:t>
                </a:r>
              </a:p>
              <a:p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i="1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/>
                  <a:t>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+ a = 8.48 </a:t>
                </a:r>
              </a:p>
              <a:p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i="1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/>
                  <a:t>a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+1) = 8.48 </a:t>
                </a:r>
              </a:p>
              <a:p>
                <a:r>
                  <a:rPr lang="en-US" dirty="0"/>
                  <a:t>∴  </a:t>
                </a:r>
                <a:r>
                  <a:rPr lang="en-US" i="1" dirty="0"/>
                  <a:t/>
                </a:r>
                <a:r>
                  <a:rPr lang="en-US" dirty="0"/>
                  <a:t>a 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8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48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bn-BD" dirty="0"/>
                  <a:t>=</a:t>
                </a:r>
                <a:r>
                  <a:rPr lang="en-US" i="1" dirty="0"/>
                  <a:t/>
                </a:r>
                <a:r>
                  <a:rPr lang="en-US" dirty="0"/>
                  <a:t>3.51</a:t>
                </a:r>
              </a:p>
              <a:p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Aófz‡Ri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dirty="0"/>
                  <a:t>ক্ষেত্রফল</a:t>
                </a:r>
                <a:r>
                  <a:rPr lang="en-US" dirty="0"/>
                  <a:t> =</a:t>
                </a:r>
                <a:r>
                  <a:rPr lang="en-US" i="1" dirty="0"/>
                  <a:t/>
                </a:r>
                <a:r>
                  <a:rPr lang="en-US" dirty="0"/>
                  <a:t>2a</a:t>
                </a:r>
                <a:r>
                  <a:rPr lang="en-US" baseline="30000" dirty="0"/>
                  <a:t>2 </a:t>
                </a:r>
                <a:r>
                  <a:rPr lang="en-US" dirty="0"/>
                  <a:t>(1+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)   =  2×(3.51)</a:t>
                </a:r>
                <a:r>
                  <a:rPr lang="en-US" baseline="30000" dirty="0"/>
                  <a:t>2 </a:t>
                </a:r>
                <a:r>
                  <a:rPr lang="en-US" dirty="0"/>
                  <a:t>(1+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) = 59.48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:  </a:t>
                </a:r>
                <a:r>
                  <a:rPr lang="en-US" dirty="0"/>
                  <a:t>(</a:t>
                </a:r>
                <a:r>
                  <a:rPr lang="en-US" dirty="0" err="1"/>
                  <a:t>ans</a:t>
                </a:r>
                <a:r>
                  <a:rPr lang="en-US" dirty="0"/>
                  <a:t>)</a:t>
                </a:r>
              </a:p>
              <a:p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551" t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1905000"/>
            <a:ext cx="2248214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464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2000" dirty="0"/>
                  <a:t>5.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mylg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lofz‡Ri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gv‡Vi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cÖwZevûi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ˆ`N©¨  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40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:  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wfZ‡ii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me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w`‡K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mxgvbv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N‡l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4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wg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PIov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iv¯Ív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‰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Zwi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Kiv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n‡jv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cÖwZeM©wgUvi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150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UvKv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wn‡m‡e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bn-BD" sz="2400" dirty="0">
                    <a:latin typeface="SutonnyMJ" pitchFamily="2" charset="0"/>
                  </a:rPr>
                  <a:t>ঐ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iv¯Ív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givgZ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Ki‡Z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KZ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LiP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n‡e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dirty="0" smtClean="0"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endParaRPr lang="en-US" sz="24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000" dirty="0"/>
                  <a:t>6</a:t>
                </a:r>
                <a:r>
                  <a:rPr lang="bn-BD" sz="2000" dirty="0"/>
                  <a:t>. </a:t>
                </a:r>
                <a:r>
                  <a:rPr lang="en-US" sz="2000" dirty="0"/>
                  <a:t>n </a:t>
                </a:r>
                <a:r>
                  <a:rPr lang="bn-BD" sz="2000" dirty="0"/>
                  <a:t>সংখ্যাক বাহুবিশিষ্ট সুষম বহুভূজের অর্ন্তবৃত্তের ব্যাসার্ধ </a:t>
                </a:r>
                <a:r>
                  <a:rPr lang="en-US" sz="2000" dirty="0"/>
                  <a:t>r </a:t>
                </a:r>
                <a:r>
                  <a:rPr lang="bn-BD" sz="2000" dirty="0"/>
                  <a:t>হলে এর ক্ষেত্রফল নির্ণেয় কর ।</a:t>
                </a:r>
                <a:r>
                  <a:rPr lang="en-US" sz="2000" dirty="0"/>
                  <a:t/>
                </a:r>
                <a:endParaRPr lang="en-US" sz="2000" dirty="0" smtClean="0"/>
              </a:p>
              <a:p>
                <a:r>
                  <a:rPr lang="bn-BD" sz="2000" dirty="0" smtClean="0"/>
                  <a:t>সমাধানঃ </a:t>
                </a:r>
                <a:r>
                  <a:rPr lang="bn-BD" sz="2000" dirty="0"/>
                  <a:t>মনেকরি , বহুভূজের বাহুর দৈর্ঘ্য </a:t>
                </a:r>
                <a:r>
                  <a:rPr lang="en-US" sz="2000" dirty="0"/>
                  <a:t>AB = a </a:t>
                </a:r>
                <a:r>
                  <a:rPr lang="bn-BD" sz="2000" dirty="0"/>
                  <a:t>এবং অর্ন্তবৃত্তের ব্যাসার্ধ </a:t>
                </a:r>
                <a:r>
                  <a:rPr lang="en-US" sz="2000" dirty="0"/>
                  <a:t>OC = r                                                                                                                       ∴ tan&lt;AOC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𝑂𝐶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bn-BD" sz="2000">
                        <a:latin typeface="Cambria Math"/>
                      </a:rPr>
                      <m:t>বা</m:t>
                    </m:r>
                    <m:r>
                      <a:rPr lang="bn-BD" sz="2000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𝑂𝐶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/>
                  <a:t> =tan&lt;AOC  = tan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360</m:t>
                        </m:r>
                        <m:r>
                          <a:rPr lang="en-US" sz="2000" i="1">
                            <a:latin typeface="Cambria Math"/>
                          </a:rPr>
                          <m:t>°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000" dirty="0"/>
                  <a:t> = tan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180</m:t>
                        </m:r>
                        <m:r>
                          <a:rPr lang="en-US" sz="2000" i="1">
                            <a:latin typeface="Cambria Math"/>
                          </a:rPr>
                          <m:t>°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sz="2000" dirty="0"/>
              </a:p>
              <a:p>
                <a:r>
                  <a:rPr lang="bn-BD" sz="2000" dirty="0"/>
                  <a:t>বা, </a:t>
                </a:r>
                <a:r>
                  <a:rPr lang="en-US" sz="2000" dirty="0"/>
                  <a:t>AC= OC tan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180</m:t>
                        </m:r>
                        <m:r>
                          <a:rPr lang="en-US" sz="2000" i="1">
                            <a:latin typeface="Cambria Math"/>
                          </a:rPr>
                          <m:t>°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000" dirty="0"/>
                  <a:t>  = r tan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180</m:t>
                        </m:r>
                        <m:r>
                          <a:rPr lang="en-US" sz="2000" i="1">
                            <a:latin typeface="Cambria Math"/>
                          </a:rPr>
                          <m:t>°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000" dirty="0"/>
                  <a:t>∴ AB=2AC =2r tan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180</m:t>
                        </m:r>
                        <m:r>
                          <a:rPr lang="en-US" sz="2000" i="1">
                            <a:latin typeface="Cambria Math"/>
                          </a:rPr>
                          <m:t>°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000" dirty="0"/>
                  <a:t/>
                </a:r>
                <a:r>
                  <a:rPr lang="bn-BD" sz="2000" dirty="0"/>
                  <a:t>∴ </a:t>
                </a:r>
                <a:r>
                  <a:rPr lang="en-US" sz="2000" dirty="0"/>
                  <a:t>a= 2r tan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180</m:t>
                        </m:r>
                        <m:r>
                          <a:rPr lang="en-US" sz="2000" i="1">
                            <a:latin typeface="Cambria Math"/>
                          </a:rPr>
                          <m:t>°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000" dirty="0"/>
                  <a:t/>
                </a:r>
                <a:r>
                  <a:rPr lang="bn-BD" sz="2000" dirty="0"/>
                  <a:t>এখন, সুষম বহুভূজের ক্ষেত্রফল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/>
                </a:r>
                <a:r>
                  <a:rPr lang="en-US" sz="2000" dirty="0" err="1"/>
                  <a:t>ar</a:t>
                </a:r>
                <a:endParaRPr lang="en-US" sz="2000" dirty="0"/>
              </a:p>
              <a:p>
                <a:r>
                  <a:rPr lang="en-US" sz="2000" dirty="0"/>
                  <a:t/>
                </a:r>
                <a:r>
                  <a:rPr lang="en-US" sz="2000" dirty="0" smtClean="0"/>
                  <a:t/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×2r tan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180</m:t>
                        </m:r>
                        <m:r>
                          <a:rPr lang="en-US" sz="2000" i="1">
                            <a:latin typeface="Cambria Math"/>
                          </a:rPr>
                          <m:t>°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000" dirty="0"/>
                  <a:t> ×r  = nr²  tan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180</m:t>
                        </m:r>
                        <m:r>
                          <a:rPr lang="en-US" sz="2000" i="1">
                            <a:latin typeface="Cambria Math"/>
                          </a:rPr>
                          <m:t>°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000" dirty="0"/>
                  <a:t/>
                </a:r>
                <a:r>
                  <a:rPr lang="bn-BD" sz="2000" dirty="0"/>
                  <a:t>বর্গ একক(উত্তর)</a:t>
                </a:r>
                <a:endParaRPr lang="en-US" sz="2000" dirty="0"/>
              </a:p>
              <a:p>
                <a:endParaRPr lang="en-US" sz="2000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1032" t="-835" r="-81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8464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434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1423</TotalTime>
  <Words>15</Words>
  <Application>Microsoft Office PowerPoint</Application>
  <PresentationFormat>On-screen Show (4:3)</PresentationFormat>
  <Paragraphs>11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Hardcover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md</cp:lastModifiedBy>
  <cp:revision>114</cp:revision>
  <dcterms:created xsi:type="dcterms:W3CDTF">2006-08-16T00:00:00Z</dcterms:created>
  <dcterms:modified xsi:type="dcterms:W3CDTF">2004-12-31T18:14:51Z</dcterms:modified>
</cp:coreProperties>
</file>