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91" r:id="rId2"/>
    <p:sldId id="317" r:id="rId3"/>
    <p:sldId id="311" r:id="rId4"/>
    <p:sldId id="312" r:id="rId5"/>
    <p:sldId id="313" r:id="rId6"/>
    <p:sldId id="314" r:id="rId7"/>
    <p:sldId id="315" r:id="rId8"/>
    <p:sldId id="316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" y="2971800"/>
            <a:ext cx="70485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SUBJECT:</a:t>
            </a:r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bn-BD" sz="2000" dirty="0">
                    <a:latin typeface="SutonnyMJ" pitchFamily="2" charset="0"/>
                  </a:rPr>
                  <a:t>4_©  অধ্যায়</a:t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bn-BD" sz="2000" dirty="0">
                    <a:latin typeface="SutonnyMJ" pitchFamily="2" charset="0"/>
                  </a:rPr>
                  <a:t>e„Ë, e„ËKjv I e„Ëvs‡ki ‡</a:t>
                </a:r>
                <a:r>
                  <a:rPr lang="bn-BD" sz="2000" dirty="0" smtClean="0">
                    <a:latin typeface="SutonnyMJ" pitchFamily="2" charset="0"/>
                  </a:rPr>
                  <a:t>ÿÎdj</a:t>
                </a:r>
                <a:endParaRPr lang="en-US" sz="2000" dirty="0" smtClean="0">
                  <a:latin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1</a:t>
                </a:r>
                <a:r>
                  <a:rPr lang="en-US" dirty="0"/>
                  <a:t>(i)</a:t>
                </a:r>
                <a:r>
                  <a:rPr lang="bn-BD" dirty="0"/>
                  <a:t>. </a:t>
                </a:r>
                <a:r>
                  <a:rPr lang="en-US" dirty="0"/>
                  <a:t>r </a:t>
                </a:r>
                <a:r>
                  <a:rPr lang="bn-BD" dirty="0"/>
                  <a:t>ব্যাসার্ধ বিশিষ্ট বৃত্তের অন্তর্লিখিত বর্গক্ষেত্রের একবাহু কত ?</a:t>
                </a:r>
                <a:r>
                  <a:rPr lang="en-US" dirty="0"/>
                  <a:t/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1600" dirty="0" smtClean="0"/>
                  <a:t>সমাধানঃ </a:t>
                </a:r>
                <a:r>
                  <a:rPr lang="bn-BD" sz="1600" dirty="0"/>
                  <a:t>বৃত্তের ব্যাসার্ধ= </a:t>
                </a:r>
                <a:r>
                  <a:rPr lang="en-US" sz="1600" dirty="0"/>
                  <a:t>r, </a:t>
                </a:r>
                <a:r>
                  <a:rPr lang="bn-BD" sz="1600" dirty="0"/>
                  <a:t>বৃত্তের অন্তর্লিখিত বর্গক্ষেত্রের কর্ণের দৈর্ঘ্য =বৃত্তের ব্যাস</a:t>
                </a:r>
                <a:r>
                  <a:rPr lang="en-US" sz="1600" dirty="0"/>
                  <a:t> BD</a:t>
                </a:r>
                <a:r>
                  <a:rPr lang="bn-BD" sz="1600" dirty="0"/>
                  <a:t>=2</a:t>
                </a:r>
                <a:r>
                  <a:rPr lang="en-US" sz="1600" dirty="0"/>
                  <a:t>r                                                                       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/>
                </a:r>
                <a:r>
                  <a:rPr lang="bn-BD" dirty="0"/>
                  <a:t>ধরি, বর্গের বাহু </a:t>
                </a:r>
                <a:r>
                  <a:rPr lang="en-US" dirty="0"/>
                  <a:t>AB=AD=x                                                                                                                                                                                 </a:t>
                </a:r>
                <a:r>
                  <a:rPr lang="bn-BD" dirty="0"/>
                  <a:t>∴ </a:t>
                </a:r>
                <a:r>
                  <a:rPr lang="en-US" dirty="0"/>
                  <a:t>AB²+AD²=BD²</a:t>
                </a:r>
                <a:r>
                  <a:rPr lang="bn-BD" dirty="0"/>
                  <a:t> বা,</a:t>
                </a:r>
                <a:r>
                  <a:rPr lang="en-US" dirty="0"/>
                  <a:t> x²+x²=(2r)²</a:t>
                </a:r>
                <a:r>
                  <a:rPr lang="bn-BD" dirty="0"/>
                  <a:t> বা,</a:t>
                </a:r>
                <a:r>
                  <a:rPr lang="en-US" dirty="0"/>
                  <a:t>2x²=4r²</a:t>
                </a:r>
                <a:r>
                  <a:rPr lang="bn-BD" dirty="0"/>
                  <a:t> বা,</a:t>
                </a:r>
                <a:r>
                  <a:rPr lang="en-US" dirty="0"/>
                  <a:t>x²=2r² ∴ x =r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∴ বর্গক্ষেত্রের এক বাহু</a:t>
                </a:r>
                <a:r>
                  <a:rPr lang="en-US" dirty="0"/>
                  <a:t>  r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hi-IN" dirty="0"/>
                  <a:t/>
                </a:r>
                <a:r>
                  <a:rPr lang="bn-BD" dirty="0"/>
                  <a:t>(উওর) </a:t>
                </a:r>
                <a:r>
                  <a:rPr lang="en-US" dirty="0"/>
                  <a:t>                                                                                                                                              (</a:t>
                </a:r>
                <a:r>
                  <a:rPr lang="en-US" sz="1600" dirty="0"/>
                  <a:t>ii).</a:t>
                </a:r>
                <a:r>
                  <a:rPr lang="bn-BD" sz="1600" dirty="0"/>
                  <a:t> একটি বৃত্তের ব্যাসার্ধ 7 সে মি ।এটির অন্তর্লিখিত বর্গের ক্ষেত্রফল কত ?</a:t>
                </a:r>
                <a:r>
                  <a:rPr lang="en-US" sz="1600" dirty="0"/>
                  <a:t/>
                </a:r>
                <a:r>
                  <a:rPr lang="bn-BD" sz="1600" dirty="0"/>
                  <a:t>সমাধানঃ বৃত্তের ব্যাসার্ধ=</a:t>
                </a:r>
                <a:r>
                  <a:rPr lang="en-US" sz="1600" dirty="0"/>
                  <a:t> r, </a:t>
                </a:r>
                <a:r>
                  <a:rPr lang="bn-BD" sz="1600" dirty="0"/>
                  <a:t>বৃত্তের অন্তর্লিখিত বর্গক্ষেত্রের কর্ণের দৈর্ঘ্য =বৃত্তের ব্যাস</a:t>
                </a:r>
                <a:r>
                  <a:rPr lang="en-US" sz="1600" dirty="0"/>
                  <a:t> BD</a:t>
                </a:r>
                <a:r>
                  <a:rPr lang="bn-BD" sz="1600" dirty="0"/>
                  <a:t>=2</a:t>
                </a:r>
                <a:r>
                  <a:rPr lang="en-US" sz="1600" dirty="0"/>
                  <a:t>r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/>
                </a:r>
                <a:r>
                  <a:rPr lang="en-US" dirty="0" smtClean="0"/>
                  <a:t>∴ </a:t>
                </a:r>
                <a:r>
                  <a:rPr lang="en-US" dirty="0"/>
                  <a:t>BD=2×7 </a:t>
                </a:r>
                <a:r>
                  <a:rPr lang="bn-BD" dirty="0"/>
                  <a:t>=14 সে মি</a:t>
                </a:r>
                <a:r>
                  <a:rPr lang="en-US" dirty="0"/>
                  <a:t/>
                </a:r>
                <a:r>
                  <a:rPr lang="bn-BD" dirty="0" smtClean="0"/>
                  <a:t>ধরি</a:t>
                </a:r>
                <a:r>
                  <a:rPr lang="bn-BD" dirty="0"/>
                  <a:t>, বর্গের বাহু</a:t>
                </a:r>
                <a:r>
                  <a:rPr lang="en-US" dirty="0"/>
                  <a:t> AB=AD=x      </a:t>
                </a:r>
                <a:r>
                  <a:rPr lang="en-US" dirty="0" smtClean="0"/>
                  <a:t/>
                </a:r>
                <a:r>
                  <a:rPr lang="bn-BD" dirty="0"/>
                  <a:t>∴ </a:t>
                </a:r>
                <a:r>
                  <a:rPr lang="en-US" dirty="0"/>
                  <a:t>AB²+AD²=BD² </a:t>
                </a:r>
                <a:r>
                  <a:rPr lang="bn-BD" dirty="0"/>
                  <a:t>বা,</a:t>
                </a:r>
                <a:r>
                  <a:rPr lang="en-US" dirty="0"/>
                  <a:t> x²+x²=14² </a:t>
                </a:r>
                <a:r>
                  <a:rPr lang="bn-BD" dirty="0"/>
                  <a:t>বা,2</a:t>
                </a:r>
                <a:r>
                  <a:rPr lang="en-US" dirty="0"/>
                  <a:t>x²=196  </a:t>
                </a:r>
                <a:r>
                  <a:rPr lang="bn-BD" dirty="0"/>
                  <a:t>বা,</a:t>
                </a:r>
                <a:r>
                  <a:rPr lang="en-US" dirty="0"/>
                  <a:t> x²=</a:t>
                </a:r>
                <a:r>
                  <a:rPr lang="bn-BD" dirty="0"/>
                  <a:t>98 বা,</a:t>
                </a:r>
                <a:r>
                  <a:rPr lang="en-US" dirty="0"/>
                  <a:t>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98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 বর্গক্ষেত্রের এক বাহু</a:t>
                </a:r>
                <a:r>
                  <a:rPr lang="en-US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98</m:t>
                        </m:r>
                      </m:e>
                    </m:rad>
                  </m:oMath>
                </a14:m>
                <a:r>
                  <a:rPr lang="en-US" dirty="0"/>
                  <a:t>     ∴  </a:t>
                </a:r>
                <a:r>
                  <a:rPr lang="bn-BD" dirty="0"/>
                  <a:t>বর্গের ক্ষেত্রফল</a:t>
                </a:r>
                <a:r>
                  <a:rPr lang="en-US" dirty="0"/>
                  <a:t> = x²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98</m:t>
                        </m:r>
                      </m:e>
                    </m:rad>
                  </m:oMath>
                </a14:m>
                <a:r>
                  <a:rPr lang="en-US" dirty="0"/>
                  <a:t>) = </a:t>
                </a:r>
                <a:r>
                  <a:rPr lang="bn-BD" dirty="0"/>
                  <a:t>98(উওর</a:t>
                </a:r>
                <a:r>
                  <a:rPr lang="bn-BD" dirty="0" smtClean="0"/>
                  <a:t>)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2.বৃত্তের ব্যাস ও পরিধির মাঝে সর্ম্পক স্থাপন কর ।</a:t>
                </a:r>
                <a:r>
                  <a:rPr lang="en-US" dirty="0"/>
                  <a:t/>
                </a:r>
                <a:r>
                  <a:rPr lang="bn-BD" dirty="0"/>
                  <a:t>সমাধানঃ </a:t>
                </a:r>
                <a:r>
                  <a:rPr lang="bn-BD" dirty="0" smtClean="0"/>
                  <a:t>ধরি</a:t>
                </a:r>
                <a:r>
                  <a:rPr lang="en-US" dirty="0"/>
                  <a:t>,</a:t>
                </a:r>
                <a:r>
                  <a:rPr lang="bn-BD" dirty="0"/>
                  <a:t> বৃত্তের ব্যাসার্ধ=</a:t>
                </a:r>
                <a:r>
                  <a:rPr lang="en-US" dirty="0"/>
                  <a:t> r,</a:t>
                </a:r>
                <a:r>
                  <a:rPr lang="bn-BD" dirty="0"/>
                  <a:t> ব্যাস</a:t>
                </a:r>
                <a:r>
                  <a:rPr lang="en-US" dirty="0"/>
                  <a:t> d  </a:t>
                </a:r>
                <a:r>
                  <a:rPr lang="bn-BD" dirty="0"/>
                  <a:t>=</a:t>
                </a:r>
                <a:r>
                  <a:rPr lang="en-US" dirty="0"/>
                  <a:t> 2r, </a:t>
                </a:r>
                <a:r>
                  <a:rPr lang="bn-BD" dirty="0"/>
                  <a:t>পরিধি</a:t>
                </a:r>
                <a:r>
                  <a:rPr lang="en-US" dirty="0"/>
                  <a:t> p </a:t>
                </a:r>
                <a:r>
                  <a:rPr lang="bn-BD" dirty="0"/>
                  <a:t>=</a:t>
                </a:r>
                <a:r>
                  <a:rPr lang="en-US" dirty="0"/>
                  <a:t>2πr                                                                                                                           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π</a:t>
                </a:r>
                <a:r>
                  <a:rPr lang="en-US" dirty="0"/>
                  <a:t/>
                </a:r>
                <a:r>
                  <a:rPr lang="bn-BD" dirty="0" smtClean="0"/>
                  <a:t>বা,</a:t>
                </a:r>
                <a:r>
                  <a:rPr lang="en-US" dirty="0"/>
                  <a:t> p = πd </a:t>
                </a:r>
                <a:r>
                  <a:rPr lang="bn-BD" dirty="0"/>
                  <a:t>এটাই নির্নয় সর্ম্পক ।</a:t>
                </a:r>
                <a:r>
                  <a:rPr lang="en-US" dirty="0"/>
                  <a:t/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t="-464" r="-4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609600"/>
            <a:ext cx="1157802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1828800"/>
            <a:ext cx="1157802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bn-BD" sz="2000" dirty="0"/>
                  <a:t>3. একটি বৃত্তের ক্ষেত্রফল যত বর্গ একক পরিধি তত একক থাকলে এর ব্যাস নির্নেয় কর ? অথবা, </a:t>
                </a:r>
                <a:endParaRPr lang="en-US" sz="2000" dirty="0"/>
              </a:p>
              <a:p>
                <a:r>
                  <a:rPr lang="bn-BD" dirty="0"/>
                  <a:t>একটি বৃত্তের ক্ষেত্রফল যত বর্গ মিটার এর পরিধি তত মিটার হলে বৃত্তের ব্যাস কত ?</a:t>
                </a:r>
                <a:r>
                  <a:rPr lang="en-US" dirty="0"/>
                  <a:t/>
                </a:r>
              </a:p>
              <a:p>
                <a:r>
                  <a:rPr lang="en-US" sz="2000" dirty="0"/>
                  <a:t/>
                </a:r>
                <a:r>
                  <a:rPr lang="bn-BD" dirty="0"/>
                  <a:t>সমাধানঃ ধরি বৃত্তের ব্যাসার্ধ= </a:t>
                </a:r>
                <a:r>
                  <a:rPr lang="en-US" dirty="0"/>
                  <a:t>r </a:t>
                </a:r>
                <a:r>
                  <a:rPr lang="bn-BD" dirty="0"/>
                  <a:t>একক</a:t>
                </a:r>
                <a:r>
                  <a:rPr lang="en-US" dirty="0"/>
                  <a:t>,</a:t>
                </a:r>
                <a:r>
                  <a:rPr lang="bn-BD" dirty="0"/>
                  <a:t> বৃত্তের ক্ষেত্রফল = π</a:t>
                </a:r>
                <a:r>
                  <a:rPr lang="en-US" dirty="0"/>
                  <a:t>r²</a:t>
                </a:r>
                <a:r>
                  <a:rPr lang="bn-BD" dirty="0"/>
                  <a:t> বর্গ একক</a:t>
                </a:r>
                <a:r>
                  <a:rPr lang="en-US" dirty="0"/>
                  <a:t>,</a:t>
                </a:r>
                <a:r>
                  <a:rPr lang="bn-BD" dirty="0"/>
                  <a:t>পরিধি =</a:t>
                </a:r>
                <a:r>
                  <a:rPr lang="en-US" dirty="0"/>
                  <a:t>2πr </a:t>
                </a:r>
                <a:r>
                  <a:rPr lang="bn-BD" dirty="0"/>
                  <a:t>একক</a:t>
                </a:r>
                <a:r>
                  <a:rPr lang="en-US" dirty="0"/>
                  <a:t/>
                </a:r>
                <a:endParaRPr lang="en-US" sz="2000" dirty="0"/>
              </a:p>
              <a:p>
                <a:r>
                  <a:rPr lang="bn-BD" sz="2000" dirty="0"/>
                  <a:t>প্রশ্নমতে,π</a:t>
                </a:r>
                <a:r>
                  <a:rPr lang="en-US" sz="2000" dirty="0"/>
                  <a:t>r²=2</a:t>
                </a:r>
                <a:r>
                  <a:rPr lang="bn-BD" sz="2000" dirty="0"/>
                  <a:t> π</a:t>
                </a:r>
                <a:r>
                  <a:rPr lang="en-US" sz="2000" dirty="0"/>
                  <a:t>r </a:t>
                </a:r>
                <a:r>
                  <a:rPr lang="bn-BD" sz="2000" dirty="0"/>
                  <a:t> বা,</a:t>
                </a:r>
                <a:r>
                  <a:rPr lang="en-US" sz="2000" dirty="0"/>
                  <a:t>r=2 </a:t>
                </a:r>
                <a:r>
                  <a:rPr lang="bn-BD" sz="2000" dirty="0"/>
                  <a:t>একক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∴ব্যাস=2</a:t>
                </a:r>
                <a:r>
                  <a:rPr lang="en-US" sz="2000" dirty="0"/>
                  <a:t>r=2×2=4 </a:t>
                </a:r>
                <a:r>
                  <a:rPr lang="bn-BD" sz="2000" dirty="0"/>
                  <a:t>একক</a:t>
                </a:r>
                <a:r>
                  <a:rPr lang="hi-IN" sz="2000" dirty="0"/>
                  <a:t> । </a:t>
                </a:r>
                <a:r>
                  <a:rPr lang="bn-BD" sz="2000" dirty="0"/>
                  <a:t>(</a:t>
                </a:r>
                <a:r>
                  <a:rPr lang="bn-IN" sz="2000" dirty="0"/>
                  <a:t>উওর</a:t>
                </a:r>
                <a:r>
                  <a:rPr lang="bn-BD" sz="2000" dirty="0" smtClean="0"/>
                  <a:t>)</a:t>
                </a:r>
                <a:endParaRPr lang="en-US" sz="2000" dirty="0" smtClean="0"/>
              </a:p>
              <a:p>
                <a:r>
                  <a:rPr lang="bn-BD" sz="2000" dirty="0"/>
                  <a:t>4.</a:t>
                </a:r>
                <a:r>
                  <a:rPr lang="en-US" sz="2000" dirty="0"/>
                  <a:t>(i)</a:t>
                </a:r>
                <a:r>
                  <a:rPr lang="bn-BD" sz="2000" dirty="0"/>
                  <a:t>একটি সাইকেলের চাকার ব্যাস 4 মি । চাকা পাঁচবার আর্বতনের ফলে কত মি পথ অতিক্রম করে ।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সমাধানঃ এখানে</a:t>
                </a:r>
                <a:r>
                  <a:rPr lang="en-US" sz="2000" dirty="0"/>
                  <a:t>,</a:t>
                </a:r>
                <a:r>
                  <a:rPr lang="bn-BD" sz="2000" dirty="0"/>
                  <a:t>ব্যাসার্ধ</a:t>
                </a:r>
                <a:r>
                  <a:rPr lang="en-US" sz="2000" dirty="0"/>
                  <a:t> r 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= 2 </a:t>
                </a:r>
                <a:r>
                  <a:rPr lang="bn-BD" sz="2000" dirty="0"/>
                  <a:t>মি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en-US" sz="2000" dirty="0"/>
                  <a:t/>
                </a:r>
                <a:r>
                  <a:rPr lang="bn-BD" sz="2000" dirty="0"/>
                  <a:t>চাকাটি 1 বার আর্বতনের ফলে তার পরিধি সমান পথ অতিক্রম করে 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পাঁচবার আর্বতনের ফলে পথ অতিক্রম করবে = 5× পরিধি =5×2π</a:t>
                </a:r>
                <a:r>
                  <a:rPr lang="en-US" sz="2000" dirty="0"/>
                  <a:t>r</a:t>
                </a:r>
                <a:r>
                  <a:rPr lang="bn-BD" sz="2000" dirty="0"/>
                  <a:t/>
                </a:r>
                <a:r>
                  <a:rPr lang="en-US" sz="2000" dirty="0"/>
                  <a:t>=5×2×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×2</a:t>
                </a:r>
                <a:r>
                  <a:rPr lang="bn-BD" sz="2000" dirty="0"/>
                  <a:t/>
                </a:r>
                <a:r>
                  <a:rPr lang="en-US" sz="2000" dirty="0"/>
                  <a:t>=62.86 </a:t>
                </a:r>
                <a:r>
                  <a:rPr lang="bn-BD" sz="2000" dirty="0"/>
                  <a:t>মি. (উওর)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en-US" sz="2000" dirty="0"/>
                  <a:t>(ii)</a:t>
                </a:r>
                <a:r>
                  <a:rPr lang="bn-BD" sz="2000" dirty="0"/>
                  <a:t>একটি চাকার ব্যাস 10 সে মি হলে 7 বার অবর্তনে চাকাটি কত পথ অতিক্রম করবে ।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en-US" sz="2000" dirty="0" smtClean="0"/>
                  <a:t/>
                </a:r>
                <a:r>
                  <a:rPr lang="bn-BD" sz="2000" dirty="0"/>
                  <a:t>সমাধানঃ এখানে</a:t>
                </a:r>
                <a:r>
                  <a:rPr lang="en-US" sz="2000" dirty="0"/>
                  <a:t>,</a:t>
                </a:r>
                <a:r>
                  <a:rPr lang="bn-BD" sz="2000" dirty="0"/>
                  <a:t>ব্যাসার্ধ </a:t>
                </a:r>
                <a:r>
                  <a:rPr lang="en-US" sz="2000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000" dirty="0"/>
                  <a:t> = 5 সে মি </a:t>
                </a:r>
                <a:endParaRPr lang="en-US" sz="2000" dirty="0" smtClean="0"/>
              </a:p>
              <a:p>
                <a:r>
                  <a:rPr lang="bn-BD" sz="2000" dirty="0"/>
                  <a:t>চাকাটি 1 বার আর্বতনের ফলে তার পরিধি সমান পথ অতিক্রম করে</a:t>
                </a:r>
                <a:r>
                  <a:rPr lang="en-US" sz="2000" dirty="0"/>
                  <a:t/>
                </a:r>
                <a:r>
                  <a:rPr lang="bn-BD" sz="2000" dirty="0"/>
                  <a:t>∴7 বার আর্বতনের ফলে পথ অতিক্রম করবে=</a:t>
                </a:r>
                <a:r>
                  <a:rPr lang="en-US" sz="2000" dirty="0"/>
                  <a:t> 7</a:t>
                </a:r>
                <a:r>
                  <a:rPr lang="bn-BD" sz="2000" dirty="0"/>
                  <a:t>× পরিধি  </a:t>
                </a:r>
                <a:endParaRPr lang="en-US" sz="2000" dirty="0"/>
              </a:p>
              <a:p>
                <a:r>
                  <a:rPr lang="en-US" sz="2000" dirty="0"/>
                  <a:t/>
                </a:r>
                <a:r>
                  <a:rPr lang="en-US" sz="2000" dirty="0" smtClean="0"/>
                  <a:t/>
                </a:r>
                <a:r>
                  <a:rPr lang="bn-BD" sz="2000" dirty="0"/>
                  <a:t>=7× 2π</a:t>
                </a:r>
                <a:r>
                  <a:rPr lang="en-US" sz="2000" dirty="0"/>
                  <a:t>r </a:t>
                </a:r>
                <a:r>
                  <a:rPr lang="bn-BD" sz="2000" dirty="0"/>
                  <a:t>=7×2×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=220 সে মি (উত্তর )</a:t>
                </a:r>
                <a:r>
                  <a:rPr lang="en-US" sz="2000" dirty="0"/>
                  <a:t/>
                </a:r>
              </a:p>
              <a:p>
                <a:r>
                  <a:rPr lang="en-US" sz="2000" dirty="0" smtClean="0"/>
                  <a:t/>
                </a:r>
                <a:endParaRPr lang="en-US" sz="2000" dirty="0"/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29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/>
                  <a:t>5.</a:t>
                </a:r>
                <a:r>
                  <a:rPr lang="bn-BD" sz="2000" dirty="0"/>
                  <a:t>একটি বৃত্তের পরিধি 44 সে মি হলে বৃত্তের ব্যাসার্ধ ও ক্ষেত্রফল নির্ণয় কর </a:t>
                </a:r>
                <a:r>
                  <a:rPr lang="bn-BD" sz="2000" dirty="0" smtClean="0"/>
                  <a:t>।</a:t>
                </a:r>
                <a:endParaRPr lang="en-US" sz="2000" dirty="0" smtClean="0"/>
              </a:p>
              <a:p>
                <a:r>
                  <a:rPr lang="en-US" sz="2000" dirty="0" smtClean="0"/>
                  <a:t/>
                </a:r>
              </a:p>
              <a:p>
                <a:r>
                  <a:rPr lang="bn-BD" sz="2000" dirty="0" smtClean="0"/>
                  <a:t>সমাধানঃ </a:t>
                </a:r>
                <a:r>
                  <a:rPr lang="bn-BD" sz="2000" dirty="0"/>
                  <a:t>বৃত্তের ব্যাস= </a:t>
                </a:r>
                <a:r>
                  <a:rPr lang="en-US" sz="2000" dirty="0"/>
                  <a:t>r </a:t>
                </a:r>
                <a:r>
                  <a:rPr lang="bn-BD" sz="2000" dirty="0"/>
                  <a:t>সে মি, বৃত্তের পরিধি=2π</a:t>
                </a:r>
                <a:r>
                  <a:rPr lang="en-US" sz="2000" dirty="0"/>
                  <a:t>r</a:t>
                </a:r>
                <a:r>
                  <a:rPr lang="bn-BD" sz="2000" dirty="0"/>
                  <a:t/>
                </a:r>
                <a:endParaRPr lang="en-US" sz="2000" dirty="0" smtClean="0"/>
              </a:p>
              <a:p>
                <a:r>
                  <a:rPr lang="bn-BD" sz="2000" dirty="0" smtClean="0"/>
                  <a:t/>
                </a:r>
                <a:r>
                  <a:rPr lang="en-US" sz="2000" dirty="0" smtClean="0"/>
                  <a:t/>
                </a:r>
                <a:r>
                  <a:rPr lang="bn-BD" sz="2000" dirty="0" smtClean="0"/>
                  <a:t/>
                </a:r>
                <a:r>
                  <a:rPr lang="bn-BD" sz="2000" dirty="0"/>
                  <a:t>প্রশ্নমতে , 2π</a:t>
                </a:r>
                <a:r>
                  <a:rPr lang="en-US" sz="2000" dirty="0"/>
                  <a:t>r</a:t>
                </a:r>
                <a:r>
                  <a:rPr lang="bn-BD" sz="2000" dirty="0"/>
                  <a:t> =44</a:t>
                </a:r>
                <a:r>
                  <a:rPr lang="en-US" sz="2000" dirty="0"/>
                  <a:t/>
                </a:r>
                <a:r>
                  <a:rPr lang="bn-BD" sz="2000" dirty="0"/>
                  <a:t>বা, </a:t>
                </a:r>
                <a:r>
                  <a:rPr lang="en-US" sz="2000" dirty="0"/>
                  <a:t>r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44</m:t>
                        </m:r>
                        <m:r>
                          <a:rPr lang="en-US" sz="2000" i="1">
                            <a:latin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</m:den>
                    </m:f>
                  </m:oMath>
                </a14:m>
                <a:r>
                  <a:rPr lang="bn-BD" sz="2000" dirty="0"/>
                  <a:t/>
                </a:r>
                <a:r>
                  <a:rPr lang="en-US" sz="2000" dirty="0"/>
                  <a:t>=7</a:t>
                </a:r>
                <a:r>
                  <a:rPr lang="bn-BD" sz="2000" dirty="0"/>
                  <a:t/>
                </a:r>
                <a:endParaRPr lang="en-US" sz="2000" dirty="0" smtClean="0"/>
              </a:p>
              <a:p>
                <a:r>
                  <a:rPr lang="bn-BD" sz="2000" dirty="0" smtClean="0"/>
                  <a:t/>
                </a:r>
                <a:endParaRPr lang="en-US" sz="2000" dirty="0" smtClean="0"/>
              </a:p>
              <a:p>
                <a:r>
                  <a:rPr lang="bn-BD" sz="2000" dirty="0" smtClean="0"/>
                  <a:t>∴ </a:t>
                </a:r>
                <a:r>
                  <a:rPr lang="bn-BD" sz="2000" dirty="0"/>
                  <a:t>বৃত্তের ব্যাসার্ধ 7 সে মি । (উওর)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en-US" sz="2000" dirty="0" smtClean="0"/>
                  <a:t/>
                </a:r>
              </a:p>
              <a:p>
                <a:r>
                  <a:rPr lang="bn-BD" sz="2000" dirty="0" smtClean="0"/>
                  <a:t>∴</a:t>
                </a:r>
                <a:r>
                  <a:rPr lang="bn-BD" sz="2000" dirty="0"/>
                  <a:t>বৃত্তের ক্ষেত্রফল = π</a:t>
                </a:r>
                <a:r>
                  <a:rPr lang="en-US" sz="2000" dirty="0"/>
                  <a:t>r²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×7²</a:t>
                </a:r>
                <a:r>
                  <a:rPr lang="bn-BD" sz="2000" dirty="0"/>
                  <a:t/>
                </a:r>
                <a:r>
                  <a:rPr lang="en-US" sz="2000" dirty="0"/>
                  <a:t>=154 </a:t>
                </a:r>
                <a:r>
                  <a:rPr lang="bn-BD" sz="2000" dirty="0"/>
                  <a:t>বর্গ সে মি(উত্তর)</a:t>
                </a:r>
                <a:r>
                  <a:rPr lang="en-US" sz="2000" dirty="0"/>
                  <a:t/>
                </a:r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464" r="-2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29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bn-BD" sz="2000" dirty="0"/>
                  <a:t>সংক্ষিপ্ত ও </a:t>
                </a:r>
                <a:r>
                  <a:rPr lang="bn-BD" sz="2000" dirty="0" smtClean="0"/>
                  <a:t>রচনামূলক</a:t>
                </a:r>
                <a:endParaRPr lang="en-US" sz="2000" dirty="0" smtClean="0"/>
              </a:p>
              <a:p>
                <a:r>
                  <a:rPr lang="bn-BD" sz="2000" dirty="0"/>
                  <a:t>1(</a:t>
                </a:r>
                <a:r>
                  <a:rPr lang="en-US" sz="2000" dirty="0"/>
                  <a:t>i</a:t>
                </a:r>
                <a:r>
                  <a:rPr lang="bn-BD" sz="2000" dirty="0"/>
                  <a:t>).একটি ঘুরানো সিঁড়ির ব্যাস 5 মি. এবং খাড়া উচ্চতা 30মি.</a:t>
                </a:r>
                <a:r>
                  <a:rPr lang="hi-IN" sz="2000" dirty="0"/>
                  <a:t>। </a:t>
                </a:r>
                <a:r>
                  <a:rPr lang="bn-BD" sz="2000" dirty="0"/>
                  <a:t>সিঁড়ি</a:t>
                </a:r>
                <a:r>
                  <a:rPr lang="bn-IN" sz="2000" dirty="0"/>
                  <a:t>টা যদি মোট </a:t>
                </a:r>
                <a:r>
                  <a:rPr lang="bn-BD" sz="2000" dirty="0"/>
                  <a:t>3 পাক ঘুরে থাকে তবে সিঁড়ির দৈর্ঘ্য কত ? 11</a:t>
                </a:r>
                <a:r>
                  <a:rPr lang="en-US" sz="2000" dirty="0"/>
                  <a:t/>
                </a:r>
                <a:r>
                  <a:rPr lang="bn-BD" sz="2000" dirty="0"/>
                  <a:t>সমাধানঃ মনেকরি, সিঁড়ির ব্যাস 2</a:t>
                </a:r>
                <a:r>
                  <a:rPr lang="en-US" sz="2000" dirty="0"/>
                  <a:t>r =5 </a:t>
                </a:r>
                <a:r>
                  <a:rPr lang="bn-BD" sz="2000" dirty="0"/>
                  <a:t>মিটার</a:t>
                </a:r>
                <a:r>
                  <a:rPr lang="en-US" sz="2000" dirty="0"/>
                  <a:t/>
                </a:r>
                <a:r>
                  <a:rPr lang="bn-BD" sz="2000" dirty="0"/>
                  <a:t> সিঁড়ির পরিধি = 2π</a:t>
                </a:r>
                <a:r>
                  <a:rPr lang="en-US" sz="2000" dirty="0"/>
                  <a:t>r =π.2r 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×5 =15.72 </a:t>
                </a:r>
                <a:r>
                  <a:rPr lang="bn-BD" sz="2000" dirty="0"/>
                  <a:t>মি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∴ </a:t>
                </a:r>
                <a:r>
                  <a:rPr lang="bn-BD" sz="2000" dirty="0"/>
                  <a:t>সিঁড়ির 3 পাকের উচ্চতা= 30 </a:t>
                </a:r>
                <a:r>
                  <a:rPr lang="bn-BD" sz="2000" dirty="0" smtClean="0"/>
                  <a:t>মি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bn-BD" sz="2000" dirty="0"/>
                  <a:t>সিঁড়ির 1 পাকের উচ্চতা =</a:t>
                </a:r>
                <a:r>
                  <a:rPr lang="en-US" sz="2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bn-BD" sz="2000" dirty="0"/>
                  <a:t>=10 </a:t>
                </a:r>
                <a:r>
                  <a:rPr lang="bn-BD" sz="2000" dirty="0" smtClean="0"/>
                  <a:t>মি</a:t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AB =</a:t>
                </a:r>
                <a:r>
                  <a:rPr lang="bn-BD" sz="2000" dirty="0"/>
                  <a:t> সিঁড়ির পরিধি</a:t>
                </a:r>
                <a:r>
                  <a:rPr lang="en-US" sz="2000" dirty="0"/>
                  <a:t> =15.71 </a:t>
                </a:r>
                <a:r>
                  <a:rPr lang="bn-BD" sz="2000" dirty="0"/>
                  <a:t>মি</a:t>
                </a:r>
                <a:r>
                  <a:rPr lang="en-US" sz="2000" dirty="0"/>
                  <a:t>                                                                                                                                                                       BC = </a:t>
                </a:r>
                <a:r>
                  <a:rPr lang="bn-BD" sz="2000" dirty="0"/>
                  <a:t>সিঁড়ির </a:t>
                </a:r>
                <a:r>
                  <a:rPr lang="en-US" sz="2000" dirty="0"/>
                  <a:t> 1  </a:t>
                </a:r>
                <a:r>
                  <a:rPr lang="bn-BD" sz="2000" dirty="0"/>
                  <a:t>পাকের উচ্চতা =10 মি</a:t>
                </a:r>
                <a:r>
                  <a:rPr lang="en-US" sz="2000" dirty="0"/>
                  <a:t>                                                                                                                                                                           AC = </a:t>
                </a:r>
                <a:r>
                  <a:rPr lang="bn-BD" sz="2000" dirty="0"/>
                  <a:t>সিঁড়ির </a:t>
                </a:r>
                <a:r>
                  <a:rPr lang="en-US" sz="2000" dirty="0"/>
                  <a:t>1</a:t>
                </a:r>
                <a:r>
                  <a:rPr lang="bn-BD" sz="2000" dirty="0"/>
                  <a:t> পাকের দৈর্ঘ্য =?</a:t>
                </a:r>
                <a:r>
                  <a:rPr lang="en-US" sz="2000" dirty="0"/>
                  <a:t>                                                                                                                                                                             ABC</a:t>
                </a:r>
                <a:r>
                  <a:rPr lang="bn-BD" sz="2000" dirty="0"/>
                  <a:t> দ্বারা গঠিত ত্রিভূজ হতে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bn-BD" sz="2000" dirty="0"/>
                  <a:t>আমরা জানি</a:t>
                </a:r>
                <a:r>
                  <a:rPr lang="en-US" sz="2000" dirty="0"/>
                  <a:t>,</a:t>
                </a:r>
                <a:r>
                  <a:rPr lang="bn-BD" sz="2000" dirty="0"/>
                  <a:t/>
                </a:r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AC²=AB²+BC²</a:t>
                </a:r>
                <a:r>
                  <a:rPr lang="bn-BD" sz="2000" dirty="0" smtClean="0"/>
                  <a:t/>
                </a:r>
                <a:r>
                  <a:rPr lang="bn-BD" sz="2000" dirty="0"/>
                  <a:t>বা,</a:t>
                </a:r>
                <a:r>
                  <a:rPr lang="en-US" sz="2000" dirty="0"/>
                  <a:t> AC²=</a:t>
                </a:r>
                <a:r>
                  <a:rPr lang="bn-BD" sz="2000" dirty="0"/>
                  <a:t>(15.71)²+10²    বা,</a:t>
                </a:r>
                <a:r>
                  <a:rPr lang="en-US" sz="2000" dirty="0"/>
                  <a:t> AC²=</a:t>
                </a:r>
                <a:r>
                  <a:rPr lang="bn-BD" sz="2000" dirty="0"/>
                  <a:t>346.80 </a:t>
                </a:r>
                <a:r>
                  <a:rPr lang="en-US" sz="2000" dirty="0"/>
                  <a:t>    ∴ AC=</a:t>
                </a:r>
                <a:r>
                  <a:rPr lang="bn-BD" sz="2000" dirty="0"/>
                  <a:t>18.62</a:t>
                </a:r>
                <a:r>
                  <a:rPr lang="en-US" sz="2000" dirty="0"/>
                  <a:t/>
                </a:r>
                <a:r>
                  <a:rPr lang="bn-BD" sz="2000" dirty="0"/>
                  <a:t>সিঁড়ির </a:t>
                </a:r>
                <a:r>
                  <a:rPr lang="en-US" sz="2000" dirty="0"/>
                  <a:t>1</a:t>
                </a:r>
                <a:r>
                  <a:rPr lang="bn-BD" sz="2000" dirty="0"/>
                  <a:t> পাকের দৈর্ঘ্য =18.62 মিটার                                                                                                          সিঁড়ির 3 পাকের দৈর্ঘ্য =3×18.62 =55.86 মিটার(উত্তর) </a:t>
                </a:r>
                <a:endParaRPr lang="en-US" sz="2000" dirty="0"/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r="-12849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219200"/>
            <a:ext cx="3185471" cy="39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4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/>
                  <a:t>(ii)</a:t>
                </a:r>
                <a:r>
                  <a:rPr lang="bn-BD" sz="2000" dirty="0"/>
                  <a:t>.একটি ঘুরানো সিঁড়ির ব্যাস 7 মি. এবং খাড়া উচ্চতা 30মি.। সিঁড়িটা যদি মোট 5 পাক ঘুরে থাকে তবে সিঁড়ির দৈর্ঘ্য কত ? 09 সমাধানঃ  নিজে কর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en-US" sz="2000" dirty="0" smtClean="0"/>
                  <a:t/>
                </a:r>
                <a:r>
                  <a:rPr lang="en-US" sz="2000" dirty="0"/>
                  <a:t>2</a:t>
                </a:r>
                <a:r>
                  <a:rPr lang="bn-BD" sz="2000" dirty="0"/>
                  <a:t>.একটি বৃত্তের পরিধি ও ব্যাসের পার্থক্য 45 সে মি হলে ঐ বৃত্তের ক্ষেত্রফল নির্ণেয় কর ? 07</a:t>
                </a:r>
                <a:r>
                  <a:rPr lang="en-US" sz="2000" dirty="0"/>
                  <a:t/>
                </a:r>
                <a:r>
                  <a:rPr lang="bn-BD" sz="2000" dirty="0"/>
                  <a:t>সমাধানঃ ধরি বৃত্তের ব্যাসার্ধ =</a:t>
                </a:r>
                <a:r>
                  <a:rPr lang="en-US" sz="2000" dirty="0"/>
                  <a:t>r,  </a:t>
                </a:r>
                <a:r>
                  <a:rPr lang="bn-BD" sz="2000" dirty="0"/>
                  <a:t>বৃত্তের পরিধি =2π</a:t>
                </a:r>
                <a:r>
                  <a:rPr lang="en-US" sz="2000" dirty="0"/>
                  <a:t>r </a:t>
                </a:r>
                <a:r>
                  <a:rPr lang="bn-BD" sz="2000" dirty="0"/>
                  <a:t>এবং ব্যাস=2</a:t>
                </a:r>
                <a:r>
                  <a:rPr lang="en-US" sz="2000" dirty="0"/>
                  <a:t>r                                                                                                                                        </a:t>
                </a:r>
                <a:r>
                  <a:rPr lang="bn-BD" sz="2000" dirty="0"/>
                  <a:t>প্রশ্নমতে,পরিধি – ব্যাস = 45</a:t>
                </a:r>
                <a:r>
                  <a:rPr lang="en-US" sz="2000" dirty="0"/>
                  <a:t/>
                </a:r>
                <a:r>
                  <a:rPr lang="bn-BD" sz="2000" dirty="0"/>
                  <a:t>বা, 2π</a:t>
                </a:r>
                <a:r>
                  <a:rPr lang="en-US" sz="2000" dirty="0"/>
                  <a:t>r</a:t>
                </a:r>
                <a:r>
                  <a:rPr lang="bn-BD" sz="2000" dirty="0"/>
                  <a:t> - 2</a:t>
                </a:r>
                <a:r>
                  <a:rPr lang="en-US" sz="2000" dirty="0"/>
                  <a:t>r</a:t>
                </a:r>
                <a:r>
                  <a:rPr lang="bn-BD" sz="2000" dirty="0"/>
                  <a:t> = 45 বা,</a:t>
                </a:r>
                <a:r>
                  <a:rPr lang="en-US" sz="2000" dirty="0"/>
                  <a:t>r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22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7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বা,</a:t>
                </a:r>
                <a:r>
                  <a:rPr lang="en-US" sz="2000" dirty="0"/>
                  <a:t>r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45</m:t>
                        </m:r>
                        <m:r>
                          <a:rPr lang="en-US" sz="2000" i="1">
                            <a:latin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সে মি</a:t>
                </a:r>
                <a:r>
                  <a:rPr lang="bn-BD" sz="2000" dirty="0" smtClean="0"/>
                  <a:t>.</a:t>
                </a:r>
                <a:endParaRPr lang="en-US" sz="2000" dirty="0" smtClean="0"/>
              </a:p>
              <a:p>
                <a:r>
                  <a:rPr lang="bn-BD" sz="2000" dirty="0"/>
                  <a:t>বৃত্তের ক্ষেত্রফল = π</a:t>
                </a:r>
                <a:r>
                  <a:rPr lang="en-US" sz="2000" dirty="0"/>
                  <a:t>r²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×(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)²</a:t>
                </a:r>
                <a:r>
                  <a:rPr lang="bn-BD" sz="2000" dirty="0"/>
                  <a:t/>
                </a:r>
                <a:r>
                  <a:rPr lang="en-US" sz="2000" dirty="0"/>
                  <a:t>=346.5 </a:t>
                </a:r>
                <a:r>
                  <a:rPr lang="bn-BD" sz="2000" dirty="0"/>
                  <a:t>সেমি(উত্তর)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bn-BD" sz="2000" dirty="0"/>
                  <a:t>3.একটি বৃত্তাকার ‍রিং এর ক্ষেত্রফল 1320 বর্গ সে.মি. এর ভিতরের ব্যাস 16 সে.মি হলে বাইরের বৃত্তের ব্যাসার্ধ নির্ণেয় কর ? </a:t>
                </a:r>
                <a:endParaRPr lang="en-US" sz="2000" dirty="0" smtClean="0"/>
              </a:p>
              <a:p>
                <a:r>
                  <a:rPr lang="bn-BD" sz="2000" dirty="0" smtClean="0"/>
                  <a:t>সমাধানঃ </a:t>
                </a:r>
                <a:r>
                  <a:rPr lang="bn-BD" sz="2000" dirty="0"/>
                  <a:t>মনেকরি, বৃত্তাকার ‍রিং এর বাইরের ব্যাসার্ধ =</a:t>
                </a:r>
                <a:r>
                  <a:rPr lang="en-US" sz="2000" dirty="0"/>
                  <a:t>R   </a:t>
                </a:r>
                <a:r>
                  <a:rPr lang="en-US" sz="2000" dirty="0" smtClean="0"/>
                  <a:t/>
                </a:r>
              </a:p>
              <a:p>
                <a:r>
                  <a:rPr lang="bn-BD" sz="2000" dirty="0" smtClean="0"/>
                  <a:t>বৃত্তাকার </a:t>
                </a:r>
                <a:r>
                  <a:rPr lang="bn-BD" sz="2000" dirty="0"/>
                  <a:t>‍রিং এর ভিতরের ব্যাসার্ধ</a:t>
                </a:r>
                <a:r>
                  <a:rPr lang="en-US" sz="2000" dirty="0"/>
                  <a:t>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=8                                                                                                                                        </a:t>
                </a:r>
                <a:r>
                  <a:rPr lang="bn-BD" sz="2000" dirty="0"/>
                  <a:t>বৃত্তাকার ‍রিং এর বাইরের ক্ষেত্রফল </a:t>
                </a:r>
                <a:r>
                  <a:rPr lang="en-US" sz="2000" dirty="0"/>
                  <a:t>=πR²                                                                                                                                             </a:t>
                </a:r>
                <a:r>
                  <a:rPr lang="bn-BD" sz="2000" dirty="0"/>
                  <a:t>বৃত্তাকার ‍রিং এর ভিতরের ক্ষেত্রফল</a:t>
                </a:r>
                <a:r>
                  <a:rPr lang="en-US" sz="2000" dirty="0"/>
                  <a:t> =πr²                                                                                                                                             </a:t>
                </a:r>
                <a:r>
                  <a:rPr lang="bn-BD" sz="2000" dirty="0"/>
                  <a:t>প্রশ্নানুসারে, </a:t>
                </a:r>
                <a:r>
                  <a:rPr lang="en-US" sz="2000" dirty="0"/>
                  <a:t>πR²</a:t>
                </a:r>
                <a:r>
                  <a:rPr lang="bn-BD" sz="2000" dirty="0"/>
                  <a:t>-</a:t>
                </a:r>
                <a:r>
                  <a:rPr lang="en-US" sz="2000" dirty="0"/>
                  <a:t> πr²</a:t>
                </a:r>
                <a:r>
                  <a:rPr lang="bn-BD" sz="2000" dirty="0"/>
                  <a:t>=1320</a:t>
                </a:r>
                <a:r>
                  <a:rPr lang="en-US" sz="2000" dirty="0"/>
                  <a:t/>
                </a:r>
                <a:r>
                  <a:rPr lang="bn-BD" sz="2000" dirty="0"/>
                  <a:t> বা,</a:t>
                </a:r>
                <a:r>
                  <a:rPr lang="en-US" sz="2000" dirty="0"/>
                  <a:t>π(R²- r²)=1320                                                                                                                                                                                                          </a:t>
                </a:r>
                <a:r>
                  <a:rPr lang="bn-BD" sz="2000" dirty="0"/>
                  <a:t>বা,</a:t>
                </a:r>
                <a:r>
                  <a:rPr lang="en-US" sz="2000" dirty="0"/>
                  <a:t> R²- </a:t>
                </a:r>
                <a:r>
                  <a:rPr lang="bn-BD" sz="2000" dirty="0"/>
                  <a:t>8²</a:t>
                </a:r>
                <a:r>
                  <a:rPr lang="en-US" sz="20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1320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/>
                </a:r>
                <a:r>
                  <a:rPr lang="bn-BD" sz="2000" dirty="0"/>
                  <a:t>বা,</a:t>
                </a:r>
                <a:r>
                  <a:rPr lang="en-US" sz="2000" dirty="0"/>
                  <a:t> R²- </a:t>
                </a:r>
                <a:r>
                  <a:rPr lang="bn-BD" sz="2000" dirty="0"/>
                  <a:t>8²</a:t>
                </a:r>
                <a:r>
                  <a:rPr lang="en-US" sz="2000" dirty="0"/>
                  <a:t/>
                </a:r>
                <a:r>
                  <a:rPr lang="bn-BD" sz="2000" dirty="0"/>
                  <a:t>= 420.17</a:t>
                </a:r>
                <a:r>
                  <a:rPr lang="en-US" sz="2000" dirty="0"/>
                  <a:t/>
                </a:r>
                <a:r>
                  <a:rPr lang="bn-BD" sz="2000" dirty="0"/>
                  <a:t>বা,</a:t>
                </a:r>
                <a:r>
                  <a:rPr lang="en-US" sz="2000" dirty="0"/>
                  <a:t>R²=420.17+64 =484.17      ∴R =22 </a:t>
                </a:r>
                <a:r>
                  <a:rPr lang="bn-BD" sz="2000" dirty="0"/>
                  <a:t>মি</a:t>
                </a:r>
                <a:r>
                  <a:rPr lang="en-US" sz="2000" dirty="0"/>
                  <a:t/>
                </a:r>
                <a:endParaRPr lang="en-US" sz="2000" dirty="0" smtClean="0"/>
              </a:p>
              <a:p>
                <a:r>
                  <a:rPr lang="en-US" sz="2000" dirty="0"/>
                  <a:t>∴</a:t>
                </a:r>
                <a:r>
                  <a:rPr lang="bn-BD" sz="2000" dirty="0"/>
                  <a:t>বৃত্তাকার ‍রিং এর বাইরের ব্যাসার্ধ  22 মি (উত্তর)</a:t>
                </a:r>
                <a:endParaRPr lang="en-US" sz="2000" dirty="0"/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464" r="-6249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3733800"/>
            <a:ext cx="1871041" cy="19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4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en-US" sz="1600" dirty="0"/>
                  <a:t>4.</a:t>
                </a:r>
                <a:r>
                  <a:rPr lang="bn-BD" sz="1600" dirty="0"/>
                  <a:t>(</a:t>
                </a:r>
                <a:r>
                  <a:rPr lang="en-US" sz="1600" dirty="0"/>
                  <a:t>i</a:t>
                </a:r>
                <a:r>
                  <a:rPr lang="bn-BD" sz="1600" dirty="0"/>
                  <a:t>) </a:t>
                </a:r>
                <a:r>
                  <a:rPr lang="bn-BD" sz="1400" dirty="0"/>
                  <a:t>একটি বৃত্তের ব্যাসার্ধ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sz="1400" dirty="0"/>
                  <a:t> সেমি।এর ভিতরে অংকিত বর্গক্ষেত্র এবং বর্গে অন্তস্থ বৃত্তের ক্ষেত্রফলের পার্থক্য বেরকর</a:t>
                </a:r>
                <a:r>
                  <a:rPr lang="hi-IN" sz="1400" dirty="0"/>
                  <a:t>। </a:t>
                </a:r>
                <a:endParaRPr lang="en-US" sz="1400" dirty="0"/>
              </a:p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bn-BD" sz="1600" dirty="0"/>
                  <a:t>সমাধানঃ দেওয়াআছে, বৃত্তের ব্যাসার্ধ = 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sz="1600" dirty="0"/>
                  <a:t> সে মি</a:t>
                </a:r>
                <a:endParaRPr lang="en-US" sz="1600" dirty="0"/>
              </a:p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bn-BD" sz="1600" dirty="0"/>
                  <a:t>মনেকরি, </a:t>
                </a:r>
                <a:r>
                  <a:rPr lang="en-US" sz="1600" dirty="0"/>
                  <a:t>ABCD   </a:t>
                </a:r>
                <a:r>
                  <a:rPr lang="bn-BD" sz="1600" dirty="0"/>
                  <a:t>বর্গক্ষেত্র কর্ণের দৈর্ঘ্য</a:t>
                </a:r>
                <a:r>
                  <a:rPr lang="en-US" sz="1600" dirty="0"/>
                  <a:t>AC </a:t>
                </a:r>
                <a:r>
                  <a:rPr lang="bn-BD" sz="1600" dirty="0"/>
                  <a:t>=বৃত্তের ব্যাস =2×7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sz="1600" dirty="0"/>
                  <a:t> সে মি =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sz="1600" dirty="0"/>
                  <a:t> সে মি</a:t>
                </a:r>
                <a:endParaRPr lang="en-US" sz="1600" dirty="0"/>
              </a:p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en-US" sz="1600" dirty="0"/>
                  <a:t>ABC </a:t>
                </a:r>
                <a:r>
                  <a:rPr lang="bn-BD" sz="1600" dirty="0"/>
                  <a:t>সমকোণী সমদ্বিবাহু ত্রিভূজ হতে</a:t>
                </a:r>
                <a:endParaRPr lang="en-US" sz="1600" dirty="0"/>
              </a:p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bn-BD" sz="1600" dirty="0"/>
                  <a:t> আমরা জানি</a:t>
                </a:r>
                <a:r>
                  <a:rPr lang="en-US" sz="1600" dirty="0"/>
                  <a:t>,</a:t>
                </a:r>
                <a:r>
                  <a:rPr lang="bn-BD" sz="1600" dirty="0"/>
                  <a:t/>
                </a:r>
                <a:r>
                  <a:rPr lang="en-US" sz="1600" dirty="0"/>
                  <a:t>AC²=AB²+BC²   </a:t>
                </a:r>
                <a:r>
                  <a:rPr lang="bn-BD" sz="1600" dirty="0"/>
                  <a:t>বা,  </a:t>
                </a:r>
                <a:r>
                  <a:rPr lang="en-US" sz="1600" dirty="0"/>
                  <a:t>AC²=2 AB²</a:t>
                </a:r>
                <a:r>
                  <a:rPr lang="bn-BD" sz="1600" dirty="0"/>
                  <a:t> বা, </a:t>
                </a:r>
                <a:r>
                  <a:rPr lang="en-US" sz="1600" dirty="0"/>
                  <a:t>(</a:t>
                </a:r>
                <a:r>
                  <a:rPr lang="bn-BD" sz="1600" dirty="0"/>
                  <a:t>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/>
                  <a:t> )²= 2 AB²</a:t>
                </a:r>
                <a:r>
                  <a:rPr lang="bn-BD" sz="1600" dirty="0"/>
                  <a:t> বা,</a:t>
                </a:r>
                <a:r>
                  <a:rPr lang="en-US" sz="1600" dirty="0"/>
                  <a:t>196×2= 2 AB² ∴AB=14</a:t>
                </a:r>
                <a:r>
                  <a:rPr lang="bn-BD" sz="1600" dirty="0"/>
                  <a:t/>
                </a:r>
                <a:r>
                  <a:rPr lang="bn-BD" sz="1600" dirty="0" smtClean="0"/>
                  <a:t>বর্গক্ষেত্রের </a:t>
                </a:r>
                <a:r>
                  <a:rPr lang="bn-BD" sz="1600" dirty="0"/>
                  <a:t>বাহুর দৈর্ঘ্য =14 সে মি </a:t>
                </a:r>
                <a:r>
                  <a:rPr lang="en-US" sz="1600" dirty="0"/>
                  <a:t/>
                </a:r>
                <a:r>
                  <a:rPr lang="bn-BD" sz="1600" dirty="0"/>
                  <a:t>∴ বর্গক্ষেত্রের ক্ষেত্রফল</a:t>
                </a:r>
                <a:r>
                  <a:rPr lang="en-US" sz="1600" dirty="0"/>
                  <a:t>=14²=196</a:t>
                </a:r>
                <a:r>
                  <a:rPr lang="bn-BD" sz="1600" dirty="0"/>
                  <a:t>বর্গ সেমি                                                      ∴ বর্গক্ষেত্রের অন্তর্লিখিত বৃত্তের ব্যাসার্ধ = (14÷2)=7 সে মি                                                                                    ∴ বর্গক্ষেত্রের অন্তর্লিখিত বৃত্তের ক্ষেত্রফল =π</a:t>
                </a:r>
                <a:r>
                  <a:rPr lang="en-US" sz="1600" dirty="0"/>
                  <a:t>r²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/>
                  <a:t>×7×7 </a:t>
                </a:r>
                <a:r>
                  <a:rPr lang="bn-BD" sz="1600" dirty="0"/>
                  <a:t>বর্গ সে মি </a:t>
                </a:r>
                <a:r>
                  <a:rPr lang="en-US" sz="1600" dirty="0"/>
                  <a:t>= 154 </a:t>
                </a:r>
                <a:r>
                  <a:rPr lang="bn-BD" sz="1600" dirty="0"/>
                  <a:t>বর্গ সে মি                                                    অতএব, ক্ষেত্রফলের পার্থক্য = ( 196-154) বর্গ সে মি  = 42 বর্গ সে মি (উত্তর)                                                </a:t>
                </a:r>
                <a:r>
                  <a:rPr lang="en-US" sz="1600" dirty="0"/>
                  <a:t>(ii).</a:t>
                </a:r>
                <a:r>
                  <a:rPr lang="bn-BD" sz="1600" dirty="0"/>
                  <a:t>একটি বৃত্তের ব্যাসার্ধ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sz="1600" dirty="0"/>
                  <a:t> সে মি । এর ভিতরের অংকিত বর্গক্ষেত্রে বর্গে অন্তস্থ বৃত্তের ক্ষেত্রফলের পার্থক্য বেরকর ।সমাধানঃ নিজে কর                                                                                                                            </a:t>
                </a:r>
                <a:r>
                  <a:rPr lang="en-US" sz="1600" dirty="0"/>
                  <a:t>5</a:t>
                </a:r>
                <a:r>
                  <a:rPr lang="bn-BD" sz="1600" dirty="0"/>
                  <a:t>. </a:t>
                </a:r>
                <a:r>
                  <a:rPr lang="bn-BD" sz="1400" dirty="0"/>
                  <a:t>একটি বৃত্তের ব্যাসার্ধ 7 মি । এমন একটি বর্গের বাহুর দৈর্ঘ্য বের কর যার ক্ষেত্রফল উক্ত বৃত্তের ক্ষেত্রফলের সমান </a:t>
                </a:r>
                <a:r>
                  <a:rPr lang="bn-BD" sz="1600" dirty="0"/>
                  <a:t>।    সমাধানঃ দেওয়া আছে, বৃত্তের ব্যাসার্ধ </a:t>
                </a:r>
                <a:r>
                  <a:rPr lang="en-US" sz="1600" dirty="0"/>
                  <a:t>r=7</a:t>
                </a:r>
                <a:r>
                  <a:rPr lang="bn-BD" sz="1600" dirty="0"/>
                  <a:t> মি                                                                                        আমরাজানি, বৃত্তের ক্ষেত্রফল = π</a:t>
                </a:r>
                <a:r>
                  <a:rPr lang="en-US" sz="1600" dirty="0" smtClean="0"/>
                  <a:t>r²=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600" dirty="0"/>
                  <a:t> ×7² =154 </a:t>
                </a:r>
                <a:r>
                  <a:rPr lang="bn-BD" sz="1600" dirty="0"/>
                  <a:t>বর্গ </a:t>
                </a:r>
                <a:r>
                  <a:rPr lang="bn-BD" sz="1600" dirty="0" smtClean="0"/>
                  <a:t>মিটার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bn-BD" sz="1600" dirty="0"/>
                  <a:t>প্রশ্নমতে, বর্গক্ষেত্রের ক্ষেত্রফল = 154 বর্গ </a:t>
                </a:r>
                <a:r>
                  <a:rPr lang="bn-BD" sz="1600" dirty="0" smtClean="0"/>
                  <a:t>মিটার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  <a:spcAft>
                    <a:spcPts val="20"/>
                  </a:spcAft>
                </a:pPr>
                <a:r>
                  <a:rPr lang="bn-BD" sz="1600" dirty="0"/>
                  <a:t>বর্গক্ষেত্রের একবাহু =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/>
                          </a:rPr>
                          <m:t>154</m:t>
                        </m:r>
                      </m:e>
                    </m:rad>
                  </m:oMath>
                </a14:m>
                <a:r>
                  <a:rPr lang="bn-BD" sz="1600" dirty="0"/>
                  <a:t> = 12.4 মিটার(উত্তর)</a:t>
                </a:r>
                <a:endParaRPr lang="en-US" sz="1600" dirty="0"/>
              </a:p>
              <a:p>
                <a:endParaRPr lang="en-US" sz="16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344" r="-106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561975"/>
            <a:ext cx="11161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4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1970</TotalTime>
  <Words>14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120</cp:revision>
  <dcterms:created xsi:type="dcterms:W3CDTF">2006-08-16T00:00:00Z</dcterms:created>
  <dcterms:modified xsi:type="dcterms:W3CDTF">2004-12-31T18:15:15Z</dcterms:modified>
</cp:coreProperties>
</file>