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91" r:id="rId2"/>
    <p:sldId id="314" r:id="rId3"/>
    <p:sldId id="311" r:id="rId4"/>
    <p:sldId id="313" r:id="rId5"/>
    <p:sldId id="312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4038600" cy="13234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</a:t>
            </a:r>
            <a:r>
              <a:rPr lang="en-US" sz="4000" dirty="0" smtClean="0">
                <a:latin typeface="NikoshBAN" pitchFamily="2" charset="0"/>
              </a:rPr>
              <a:t>:</a:t>
            </a:r>
          </a:p>
          <a:p>
            <a:pPr algn="ctr"/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latin typeface="SutonnyMJ" pitchFamily="2" charset="0"/>
                  </a:rPr>
                  <a:t>7</a:t>
                </a:r>
                <a:r>
                  <a:rPr lang="bn-BD" dirty="0" smtClean="0">
                    <a:latin typeface="SutonnyMJ" pitchFamily="2" charset="0"/>
                  </a:rPr>
                  <a:t>g  </a:t>
                </a:r>
                <a:r>
                  <a:rPr lang="bn-BD" dirty="0">
                    <a:latin typeface="SutonnyMJ" pitchFamily="2" charset="0"/>
                  </a:rPr>
                  <a:t>অধ্যায়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bn-BD" b="1" dirty="0">
                    <a:latin typeface="SutonnyMJ" pitchFamily="2" charset="0"/>
                  </a:rPr>
                  <a:t>wcivwgW, †KvY I †Mvj‡Ki c„‡ôq †ÿÎdj Ges </a:t>
                </a:r>
                <a:r>
                  <a:rPr lang="bn-BD" b="1" dirty="0" smtClean="0">
                    <a:latin typeface="SutonnyMJ" pitchFamily="2" charset="0"/>
                  </a:rPr>
                  <a:t>AvqZb</a:t>
                </a:r>
                <a:endParaRPr lang="en-US" b="1" dirty="0" smtClean="0">
                  <a:latin typeface="SutonnyMJ" pitchFamily="2" charset="0"/>
                </a:endParaRPr>
              </a:p>
              <a:p>
                <a:pPr algn="ctr"/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m</a:t>
                </a:r>
                <a:r>
                  <a:rPr lang="en-US" b="1" dirty="0" err="1" smtClean="0">
                    <a:latin typeface="SutonnyMJ" pitchFamily="2" charset="0"/>
                    <a:cs typeface="SutonnyMJ" pitchFamily="2" charset="0"/>
                  </a:rPr>
                  <a:t>swÿß</a:t>
                </a:r>
                <a:r>
                  <a:rPr lang="en-US" b="1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b="1" dirty="0" err="1" smtClean="0">
                    <a:latin typeface="SutonnyMJ" pitchFamily="2" charset="0"/>
                    <a:cs typeface="SutonnyMJ" pitchFamily="2" charset="0"/>
                  </a:rPr>
                  <a:t>cÖkœ</a:t>
                </a:r>
                <a:endParaRPr lang="en-US" b="1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1 (a)   </a:t>
                </a:r>
                <a:r>
                  <a:rPr lang="bn-BD" dirty="0"/>
                  <a:t>কোনের সম্পূর্ণ পৃষ্ঠের</a:t>
                </a:r>
                <a:r>
                  <a:rPr lang="en-US" dirty="0"/>
                  <a:t>/</a:t>
                </a:r>
                <a:r>
                  <a:rPr lang="bn-BD" dirty="0"/>
                  <a:t> সমগ্র পৃষ্ঠের </a:t>
                </a:r>
                <a:r>
                  <a:rPr lang="en-US" dirty="0"/>
                  <a:t>/</a:t>
                </a:r>
                <a:r>
                  <a:rPr lang="bn-BD" dirty="0"/>
                  <a:t>সমগ্র তলের ক্ষেত্রফলের সূত্রটি লেখ</a:t>
                </a:r>
                <a:r>
                  <a:rPr lang="hi-IN" dirty="0"/>
                  <a:t>।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কোনের সম্পূর্ণ পৃষ্ঠের ক্ষেত্রফল</a:t>
                </a:r>
                <a:r>
                  <a:rPr lang="en-US" dirty="0"/>
                  <a:t> S=πr(</a:t>
                </a:r>
                <a:r>
                  <a:rPr lang="en-US" dirty="0" err="1"/>
                  <a:t>r+l</a:t>
                </a:r>
                <a:r>
                  <a:rPr lang="en-US" dirty="0"/>
                  <a:t>)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b(i).  </a:t>
                </a:r>
                <a:r>
                  <a:rPr lang="bn-BD" dirty="0"/>
                  <a:t>2 সেমি. ব্যাসার্ধ ও 4 সেমি. ‌উচ্চতা বিশিষ্ট একটি সমবৃত্তভূমিক কোনের হেলানো উন্নতি কত ?</a:t>
                </a:r>
                <a:r>
                  <a:rPr lang="en-US" dirty="0"/>
                  <a:t/>
                </a:r>
                <a:r>
                  <a:rPr lang="bn-BD" dirty="0"/>
                  <a:t>সমাধানঃএখানে,</a:t>
                </a:r>
                <a:r>
                  <a:rPr lang="en-US" dirty="0"/>
                  <a:t>r=2</a:t>
                </a:r>
                <a:r>
                  <a:rPr lang="bn-BD" dirty="0"/>
                  <a:t>সেমি. এবং </a:t>
                </a:r>
                <a:r>
                  <a:rPr lang="en-US" dirty="0"/>
                  <a:t>h=4 </a:t>
                </a:r>
                <a:r>
                  <a:rPr lang="bn-BD" dirty="0"/>
                  <a:t>সেমি.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হেলানো উন্নতি,</a:t>
                </a:r>
                <a:r>
                  <a:rPr lang="en-US" dirty="0"/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সে. মি.=2.5 সে.মি.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(ii)</a:t>
                </a:r>
                <a:r>
                  <a:rPr lang="bn-BD" dirty="0"/>
                  <a:t>.</a:t>
                </a:r>
                <a:r>
                  <a:rPr lang="en-US" dirty="0"/>
                  <a:t/>
                </a:r>
                <a:r>
                  <a:rPr lang="bn-BD" dirty="0"/>
                  <a:t>3 সে মি ব্যাসার্ধ ও 4 সে মি উচ্চতা বিশিষ্ট একটি সমবৃত্তভূমিক কোনের হেলান উন্নতি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এখানে,</a:t>
                </a:r>
                <a:r>
                  <a:rPr lang="en-US" dirty="0"/>
                  <a:t>r=3 </a:t>
                </a:r>
                <a:r>
                  <a:rPr lang="bn-BD" dirty="0"/>
                  <a:t>সে মি এবং </a:t>
                </a:r>
                <a:r>
                  <a:rPr lang="en-US" dirty="0"/>
                  <a:t>h=4</a:t>
                </a:r>
                <a:r>
                  <a:rPr lang="bn-BD" dirty="0"/>
                  <a:t>সে মি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∴হেলান উন্নতি,</a:t>
                </a:r>
                <a:r>
                  <a:rPr lang="en-US" dirty="0"/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=5 </a:t>
                </a:r>
                <a:r>
                  <a:rPr lang="bn-BD" dirty="0"/>
                  <a:t>সে মি(উত্তর)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2(i)</a:t>
                </a:r>
                <a:r>
                  <a:rPr lang="bn-BD" dirty="0"/>
                  <a:t>.একটি পিরামিডের ভূমির ক্ষেত্রফল 50 বর্গ সে.মি. এবং ‍উচ্চতা 15 সে.মি. হলে এর আয়তন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এখানে, ভূমির ক্ষেত্রফল </a:t>
                </a:r>
                <a:r>
                  <a:rPr lang="en-US" dirty="0"/>
                  <a:t>A=50</a:t>
                </a:r>
                <a:r>
                  <a:rPr lang="bn-BD" dirty="0"/>
                  <a:t> বর্গ সে.মি.</a:t>
                </a:r>
                <a:r>
                  <a:rPr lang="en-US" dirty="0"/>
                  <a:t>,</a:t>
                </a:r>
                <a:r>
                  <a:rPr lang="bn-BD" dirty="0"/>
                  <a:t> উচ্চতা </a:t>
                </a:r>
                <a:r>
                  <a:rPr lang="en-US" dirty="0"/>
                  <a:t>h=15</a:t>
                </a:r>
                <a:r>
                  <a:rPr lang="bn-BD" dirty="0"/>
                  <a:t> সে.মি.</a:t>
                </a:r>
                <a:r>
                  <a:rPr lang="en-US" dirty="0"/>
                  <a:t/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 smtClean="0"/>
                  <a:t>আয়তন </a:t>
                </a:r>
                <a:r>
                  <a:rPr lang="en-US" dirty="0" smtClean="0"/>
                  <a:t>v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×50×15 = 250 </a:t>
                </a:r>
                <a:r>
                  <a:rPr lang="bn-BD" dirty="0"/>
                  <a:t>ঘন সে.মি.(উওর) </a:t>
                </a:r>
                <a:endParaRPr lang="en-US" dirty="0"/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371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(ii)</a:t>
                </a:r>
                <a:r>
                  <a:rPr lang="bn-BD" dirty="0"/>
                  <a:t>.একটি পিরামিডের ভূমির ক্ষেত্রফল 4 বর্গ একক এবং ‍উচ্চতা 9 একক হলে এর আয়তন 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এখানে, ভূমির ক্ষেত্রফল </a:t>
                </a:r>
                <a:r>
                  <a:rPr lang="en-US" dirty="0"/>
                  <a:t>A = 4</a:t>
                </a:r>
                <a:r>
                  <a:rPr lang="bn-BD" dirty="0"/>
                  <a:t> বর্গ একক</a:t>
                </a:r>
                <a:r>
                  <a:rPr lang="en-US" dirty="0"/>
                  <a:t>,</a:t>
                </a:r>
                <a:r>
                  <a:rPr lang="bn-BD" dirty="0"/>
                  <a:t> উচ্চতা </a:t>
                </a:r>
                <a:r>
                  <a:rPr lang="en-US" dirty="0"/>
                  <a:t>h=9</a:t>
                </a:r>
                <a:r>
                  <a:rPr lang="bn-BD" dirty="0"/>
                  <a:t> একক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আয়তন </a:t>
                </a:r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×</a:t>
                </a:r>
                <a:r>
                  <a:rPr lang="bn-BD" dirty="0"/>
                  <a:t>4</a:t>
                </a:r>
                <a:r>
                  <a:rPr lang="en-US" dirty="0"/>
                  <a:t>×</a:t>
                </a:r>
                <a:r>
                  <a:rPr lang="bn-BD" dirty="0"/>
                  <a:t>9</a:t>
                </a:r>
                <a:r>
                  <a:rPr lang="en-US" dirty="0"/>
                  <a:t> =</a:t>
                </a:r>
                <a:r>
                  <a:rPr lang="bn-BD" dirty="0"/>
                  <a:t>12 ঘন একক (উওর)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3</a:t>
                </a:r>
                <a:r>
                  <a:rPr lang="bn-BD" dirty="0"/>
                  <a:t>.একটি গোলকের ব্যাসার্ধ </a:t>
                </a:r>
                <a:r>
                  <a:rPr lang="en-US" dirty="0"/>
                  <a:t>a </a:t>
                </a:r>
                <a:r>
                  <a:rPr lang="bn-BD" dirty="0"/>
                  <a:t>হলে এর পৃষ্ঠের ক্ষেত্রফল ও আয়তন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উওরঃ গোলকের পৃষ্ঠের ক্ষেত্রফল =4 π </a:t>
                </a:r>
                <a:r>
                  <a:rPr lang="en-US" dirty="0"/>
                  <a:t>a² </a:t>
                </a:r>
                <a:r>
                  <a:rPr lang="bn-BD" dirty="0"/>
                  <a:t>বর্গ একক 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এবং গোলকের পৃষ্ঠের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dirty="0"/>
                  <a:t> π </a:t>
                </a:r>
                <a:r>
                  <a:rPr lang="en-US" dirty="0"/>
                  <a:t>a³</a:t>
                </a:r>
                <a:r>
                  <a:rPr lang="bn-BD" dirty="0"/>
                  <a:t> ঘন একক 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4. </a:t>
                </a:r>
                <a:r>
                  <a:rPr lang="bn-BD" dirty="0"/>
                  <a:t>একটি গোলকের পৃষ্ঠের ক্ষেত্রফল 616 বর্গ সে মি হলে এর ব্যাস ও আয়তন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আমরাজানি , গোলকের পৃষ্ঠের ক্ষেত্রফল =4π</a:t>
                </a:r>
                <a:r>
                  <a:rPr lang="en-US" dirty="0"/>
                  <a:t>r²</a:t>
                </a:r>
                <a:r>
                  <a:rPr lang="bn-BD" dirty="0"/>
                  <a:t/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প্রশ্নমতে, 4π</a:t>
                </a:r>
                <a:r>
                  <a:rPr lang="en-US" dirty="0"/>
                  <a:t>r² </a:t>
                </a:r>
                <a:r>
                  <a:rPr lang="bn-BD" dirty="0"/>
                  <a:t>=616 </a:t>
                </a:r>
                <a:r>
                  <a:rPr lang="en-US" dirty="0"/>
                  <a:t/>
                </a:r>
                <a:r>
                  <a:rPr lang="bn-BD" dirty="0"/>
                  <a:t>বা,</a:t>
                </a:r>
                <a:r>
                  <a:rPr lang="en-US" dirty="0" smtClean="0"/>
                  <a:t>r²=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616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bn-BD" dirty="0"/>
                  <a:t/>
                </a:r>
                <a:r>
                  <a:rPr lang="en-US" dirty="0"/>
                  <a:t/>
                </a:r>
                <a:r>
                  <a:rPr lang="bn-BD" dirty="0"/>
                  <a:t>বা,</a:t>
                </a:r>
                <a:r>
                  <a:rPr lang="en-US" dirty="0"/>
                  <a:t> r²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49</m:t>
                    </m:r>
                  </m:oMath>
                </a14:m>
                <a:r>
                  <a:rPr lang="en-US" dirty="0" smtClean="0"/>
                  <a:t/>
                </a:r>
                <a:r>
                  <a:rPr lang="bn-BD" dirty="0"/>
                  <a:t>∴</a:t>
                </a:r>
                <a:r>
                  <a:rPr lang="en-US" dirty="0" smtClean="0"/>
                  <a:t>r=</a:t>
                </a:r>
                <a:r>
                  <a:rPr lang="bn-BD" dirty="0" smtClean="0"/>
                  <a:t>7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∴গোলকের ব্যাস = 2</a:t>
                </a:r>
                <a:r>
                  <a:rPr lang="en-US" dirty="0"/>
                  <a:t>r =2×7=14 </a:t>
                </a:r>
                <a:r>
                  <a:rPr lang="bn-BD" dirty="0"/>
                  <a:t>সে মি(উত্তর)</a:t>
                </a:r>
                <a:r>
                  <a:rPr lang="en-US" dirty="0"/>
                  <a:t/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এবং গোলকের আয়তন</a:t>
                </a:r>
                <a:r>
                  <a:rPr lang="en-US" dirty="0"/>
                  <a:t>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dirty="0"/>
                  <a:t> π </a:t>
                </a:r>
                <a:r>
                  <a:rPr lang="en-US" dirty="0"/>
                  <a:t>r³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×7³ =1437.33 </a:t>
                </a:r>
                <a:r>
                  <a:rPr lang="bn-BD" dirty="0"/>
                  <a:t>ঘন সে মি (উত্তর)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/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32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5</a:t>
                </a:r>
                <a:r>
                  <a:rPr lang="bn-BD" dirty="0" smtClean="0"/>
                  <a:t>.</a:t>
                </a:r>
                <a:r>
                  <a:rPr lang="en-US" dirty="0" smtClean="0"/>
                  <a:t/>
                </a:r>
                <a:r>
                  <a:rPr lang="en-US" sz="1600" dirty="0" smtClean="0"/>
                  <a:t>d </a:t>
                </a:r>
                <a:r>
                  <a:rPr lang="bn-BD" sz="1600" dirty="0"/>
                  <a:t>ব্যাস বিশিষ্ট গোলকের আয়তন ও সম্পূর্ণ পৃষ্ঠের</a:t>
                </a:r>
                <a:r>
                  <a:rPr lang="en-US" sz="1600" dirty="0"/>
                  <a:t>/</a:t>
                </a:r>
                <a:r>
                  <a:rPr lang="bn-BD" sz="1600" dirty="0"/>
                  <a:t> সমগ্র পৃষ্ঠের </a:t>
                </a:r>
                <a:r>
                  <a:rPr lang="en-US" sz="1600" dirty="0"/>
                  <a:t>/</a:t>
                </a:r>
                <a:r>
                  <a:rPr lang="bn-BD" sz="1600" dirty="0"/>
                  <a:t>সমগ্র তলের ক্ষেত্রফল কত ?</a:t>
                </a:r>
                <a:r>
                  <a:rPr lang="en-US" sz="1600" dirty="0"/>
                  <a:t/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সমাধানঃ গোলকের ব্যাসার্ধ </a:t>
                </a:r>
                <a:r>
                  <a:rPr lang="en-US" dirty="0"/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গোলকের আয়তন </a:t>
                </a:r>
                <a:r>
                  <a:rPr lang="en-US" dirty="0"/>
                  <a:t>V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dirty="0"/>
                  <a:t> π </a:t>
                </a:r>
                <a:r>
                  <a:rPr lang="en-US" dirty="0"/>
                  <a:t>r³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×π×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³</m:t>
                    </m:r>
                  </m:oMath>
                </a14:m>
                <a:r>
                  <a:rPr lang="bn-BD" dirty="0"/>
                  <a:t/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πd³ </a:t>
                </a:r>
                <a:r>
                  <a:rPr lang="bn-BD" dirty="0"/>
                  <a:t>ঘন একক (উত্তর</a:t>
                </a:r>
                <a:r>
                  <a:rPr lang="bn-BD" dirty="0" smtClean="0"/>
                  <a:t>)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এবং সমগ্র পৃষ্ঠের ক্ষেত্রফল</a:t>
                </a:r>
                <a:r>
                  <a:rPr lang="en-US" dirty="0"/>
                  <a:t> =4πr² = 4π(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)² = πd²</a:t>
                </a:r>
                <a:r>
                  <a:rPr lang="bn-BD" dirty="0"/>
                  <a:t> বর্গ একক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6</a:t>
                </a:r>
                <a:r>
                  <a:rPr lang="bn-BD" dirty="0"/>
                  <a:t>. 8 সে মি ব্যাসার্ধ বিশিষ্ট গোলকের পৃষ্ঠের</a:t>
                </a:r>
                <a:r>
                  <a:rPr lang="en-US" dirty="0"/>
                  <a:t>/</a:t>
                </a:r>
                <a:r>
                  <a:rPr lang="bn-BD" dirty="0"/>
                  <a:t> সম্পূর্ণ পৃষ্ঠের</a:t>
                </a:r>
                <a:r>
                  <a:rPr lang="en-US" dirty="0"/>
                  <a:t>/</a:t>
                </a:r>
                <a:r>
                  <a:rPr lang="bn-BD" dirty="0"/>
                  <a:t> সমগ্র পৃষ্ঠের </a:t>
                </a:r>
                <a:r>
                  <a:rPr lang="en-US" dirty="0"/>
                  <a:t>/</a:t>
                </a:r>
                <a:r>
                  <a:rPr lang="bn-BD" dirty="0"/>
                  <a:t>সমগ্র তলের ক্ষেত্রফল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সমাধান‍ঃ গোলকের পৃষ্ঠের ক্ষেত্রফল = 4π</a:t>
                </a:r>
                <a:r>
                  <a:rPr lang="en-US" dirty="0"/>
                  <a:t>r² </a:t>
                </a:r>
                <a:r>
                  <a:rPr lang="bn-BD" dirty="0"/>
                  <a:t>=4×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×</a:t>
                </a:r>
                <a:r>
                  <a:rPr lang="bn-BD" dirty="0"/>
                  <a:t>8² =804.57 বর্গ সে মি (উত্তর )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7</a:t>
                </a:r>
                <a:r>
                  <a:rPr lang="bn-BD" dirty="0"/>
                  <a:t>. একটি গোলকের আয়তন এর পৃষ্ঠের ক্ষেত্রফলের 7 গুণ ।গোলকের ব্যাসার্ধ নির্ণেয় কর ।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ধরি, গোলকের ব্যাসার্ধ=</a:t>
                </a:r>
                <a:r>
                  <a:rPr lang="en-US" dirty="0"/>
                  <a:t>r</a:t>
                </a:r>
                <a:r>
                  <a:rPr lang="bn-BD" dirty="0"/>
                  <a:t> একক 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গোলকের পৃষ্ঠের ক্ষেত্রফল = 4π</a:t>
                </a:r>
                <a:r>
                  <a:rPr lang="en-US" dirty="0"/>
                  <a:t>r² </a:t>
                </a:r>
                <a:r>
                  <a:rPr lang="bn-BD" dirty="0"/>
                  <a:t>বর্গ একক 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গোলকের আয়তন =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dirty="0"/>
                  <a:t> π</a:t>
                </a:r>
                <a:r>
                  <a:rPr lang="en-US" dirty="0"/>
                  <a:t>r³</a:t>
                </a:r>
                <a:r>
                  <a:rPr lang="bn-BD" dirty="0"/>
                  <a:t> ঘন একক</a:t>
                </a:r>
                <a:r>
                  <a:rPr lang="en-US" dirty="0"/>
                  <a:t/>
                </a:r>
                <a:r>
                  <a:rPr lang="bn-BD" dirty="0"/>
                  <a:t>প্রশ্নমতে,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dirty="0"/>
                  <a:t> π</a:t>
                </a:r>
                <a:r>
                  <a:rPr lang="en-US" dirty="0"/>
                  <a:t>r³ </a:t>
                </a:r>
                <a:r>
                  <a:rPr lang="bn-BD" dirty="0"/>
                  <a:t>=7×4π</a:t>
                </a:r>
                <a:r>
                  <a:rPr lang="en-US" dirty="0"/>
                  <a:t>r²</a:t>
                </a:r>
                <a:r>
                  <a:rPr lang="bn-BD" dirty="0"/>
                  <a:t>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    ∴    </m:t>
                    </m:r>
                  </m:oMath>
                </a14:m>
                <a:r>
                  <a:rPr lang="en-US" dirty="0"/>
                  <a:t>r =21 </a:t>
                </a:r>
                <a:r>
                  <a:rPr lang="bn-BD" dirty="0"/>
                  <a:t>একক (উওর)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/>
                </a:r>
                <a:endParaRPr lang="en-US" dirty="0"/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6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2007</TotalTime>
  <Words>16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Hardcover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126</cp:revision>
  <dcterms:created xsi:type="dcterms:W3CDTF">2006-08-16T00:00:00Z</dcterms:created>
  <dcterms:modified xsi:type="dcterms:W3CDTF">2004-12-31T18:18:26Z</dcterms:modified>
</cp:coreProperties>
</file>