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4FF7-BE9E-4C05-9926-9BB5627F23C6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1804-B7B3-4D7A-8901-5299C76B0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02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4FF7-BE9E-4C05-9926-9BB5627F23C6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1804-B7B3-4D7A-8901-5299C76B0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027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4FF7-BE9E-4C05-9926-9BB5627F23C6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1804-B7B3-4D7A-8901-5299C76B0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251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4FF7-BE9E-4C05-9926-9BB5627F23C6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1804-B7B3-4D7A-8901-5299C76B0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986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4FF7-BE9E-4C05-9926-9BB5627F23C6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1804-B7B3-4D7A-8901-5299C76B0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218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4FF7-BE9E-4C05-9926-9BB5627F23C6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1804-B7B3-4D7A-8901-5299C76B0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950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4FF7-BE9E-4C05-9926-9BB5627F23C6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1804-B7B3-4D7A-8901-5299C76B0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519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4FF7-BE9E-4C05-9926-9BB5627F23C6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1804-B7B3-4D7A-8901-5299C76B0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575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4FF7-BE9E-4C05-9926-9BB5627F23C6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1804-B7B3-4D7A-8901-5299C76B0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948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4FF7-BE9E-4C05-9926-9BB5627F23C6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1804-B7B3-4D7A-8901-5299C76B0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624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4FF7-BE9E-4C05-9926-9BB5627F23C6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1804-B7B3-4D7A-8901-5299C76B0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055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D4FF7-BE9E-4C05-9926-9BB5627F23C6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31804-B7B3-4D7A-8901-5299C76B0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561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Presented By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/>
              <a:t>NAME OF PRESENTER </a:t>
            </a:r>
          </a:p>
          <a:p>
            <a:r>
              <a:rPr lang="en-US" dirty="0"/>
              <a:t>KHONDOKER MD.SOHAIL ISLAM</a:t>
            </a:r>
          </a:p>
          <a:p>
            <a:endParaRPr lang="en-US" dirty="0"/>
          </a:p>
          <a:p>
            <a:r>
              <a:rPr lang="en-US" dirty="0"/>
              <a:t>DESIGNATION : INSTRUCTOR(NON –TECH),PHYSICS</a:t>
            </a:r>
          </a:p>
          <a:p>
            <a:r>
              <a:rPr lang="en-US" dirty="0"/>
              <a:t> DEPARTMENT : NONE –TECH</a:t>
            </a:r>
          </a:p>
          <a:p>
            <a:r>
              <a:rPr lang="en-US" dirty="0"/>
              <a:t>PRESENT INSTITUTE : NAOGAON POLYTECNIC                                              </a:t>
            </a:r>
            <a:r>
              <a:rPr lang="en-US" dirty="0" smtClean="0"/>
              <a:t>INSTITUTE</a:t>
            </a:r>
          </a:p>
          <a:p>
            <a:r>
              <a:rPr lang="en-US" dirty="0" smtClean="0"/>
              <a:t>SUBJECT : PHYSICS – 2</a:t>
            </a:r>
          </a:p>
          <a:p>
            <a:r>
              <a:rPr lang="en-US" dirty="0" smtClean="0"/>
              <a:t>CODE NO : 65922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8570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29" y="425003"/>
            <a:ext cx="11775688" cy="1927903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wK¬wbK¨vj</a:t>
            </a:r>
            <a:r>
              <a:rPr lang="en-US" sz="4000" b="1" dirty="0" smtClean="0"/>
              <a:t> </a:t>
            </a:r>
            <a:r>
              <a:rPr lang="en-US" sz="2700" b="1" dirty="0" err="1"/>
              <a:t>বা</a:t>
            </a:r>
            <a:r>
              <a:rPr lang="en-US" sz="2700" b="1" dirty="0"/>
              <a:t> </a:t>
            </a:r>
            <a:r>
              <a:rPr lang="en-US" sz="2700" b="1" dirty="0" err="1"/>
              <a:t>ডাক্তারি</a:t>
            </a:r>
            <a:r>
              <a:rPr lang="en-US" sz="2700" b="1" dirty="0"/>
              <a:t> </a:t>
            </a:r>
            <a:r>
              <a:rPr lang="en-US" sz="2700" b="1" dirty="0" err="1"/>
              <a:t>থার্মোমিটারঃ</a:t>
            </a:r>
            <a:r>
              <a:rPr lang="en-US" sz="2700" dirty="0"/>
              <a:t>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err="1" smtClean="0"/>
              <a:t>মানুষের</a:t>
            </a:r>
            <a:r>
              <a:rPr lang="en-US" sz="2700" dirty="0" smtClean="0"/>
              <a:t> </a:t>
            </a:r>
            <a:r>
              <a:rPr lang="en-US" sz="2700" dirty="0" err="1"/>
              <a:t>শরীরের</a:t>
            </a:r>
            <a:r>
              <a:rPr lang="en-US" sz="2700" dirty="0"/>
              <a:t> </a:t>
            </a:r>
            <a:r>
              <a:rPr lang="en-US" sz="2700" dirty="0" err="1"/>
              <a:t>তাপমাত্রা</a:t>
            </a:r>
            <a:r>
              <a:rPr lang="en-US" sz="2700" dirty="0"/>
              <a:t> (</a:t>
            </a:r>
            <a:r>
              <a:rPr lang="en-US" sz="2700" dirty="0" err="1"/>
              <a:t>জ্বর</a:t>
            </a:r>
            <a:r>
              <a:rPr lang="en-US" sz="2700" dirty="0"/>
              <a:t>) </a:t>
            </a:r>
            <a:r>
              <a:rPr lang="en-US" sz="2700" dirty="0" err="1"/>
              <a:t>মাপার</a:t>
            </a:r>
            <a:r>
              <a:rPr lang="en-US" sz="2700" dirty="0"/>
              <a:t> </a:t>
            </a:r>
            <a:r>
              <a:rPr lang="en-US" sz="2700" dirty="0" err="1"/>
              <a:t>জন্য</a:t>
            </a:r>
            <a:r>
              <a:rPr lang="en-US" sz="2700" dirty="0"/>
              <a:t> </a:t>
            </a:r>
            <a:r>
              <a:rPr lang="en-US" sz="2700" dirty="0" err="1"/>
              <a:t>যে</a:t>
            </a:r>
            <a:r>
              <a:rPr lang="en-US" sz="2700" dirty="0"/>
              <a:t> </a:t>
            </a:r>
            <a:r>
              <a:rPr lang="en-US" sz="2700" dirty="0" err="1"/>
              <a:t>থার্মোমিটার</a:t>
            </a:r>
            <a:r>
              <a:rPr lang="en-US" sz="2700" dirty="0"/>
              <a:t> </a:t>
            </a:r>
            <a:r>
              <a:rPr lang="en-US" sz="2700" dirty="0" err="1"/>
              <a:t>ব্যবহার</a:t>
            </a:r>
            <a:r>
              <a:rPr lang="en-US" sz="2700" dirty="0"/>
              <a:t> </a:t>
            </a:r>
            <a:r>
              <a:rPr lang="en-US" sz="2700" dirty="0" err="1"/>
              <a:t>করা</a:t>
            </a:r>
            <a:r>
              <a:rPr lang="en-US" sz="2700" dirty="0"/>
              <a:t> </a:t>
            </a:r>
            <a:r>
              <a:rPr lang="en-US" sz="2700" dirty="0" err="1"/>
              <a:t>হয়</a:t>
            </a:r>
            <a:r>
              <a:rPr lang="en-US" sz="2700" dirty="0"/>
              <a:t> </a:t>
            </a:r>
            <a:r>
              <a:rPr lang="en-US" sz="2700" dirty="0" err="1"/>
              <a:t>তাকে</a:t>
            </a:r>
            <a:r>
              <a:rPr lang="en-US" sz="2700" dirty="0"/>
              <a:t> </a:t>
            </a:r>
            <a:r>
              <a:rPr lang="en-US" sz="2700" dirty="0" smtClean="0"/>
              <a:t>  </a:t>
            </a:r>
            <a:r>
              <a:rPr lang="en-US" sz="2700" dirty="0" err="1" smtClean="0"/>
              <a:t>ডাক্তারি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err="1"/>
              <a:t>থার্মোমিটার</a:t>
            </a:r>
            <a:r>
              <a:rPr lang="en-US" sz="2700" dirty="0"/>
              <a:t> </a:t>
            </a:r>
            <a:r>
              <a:rPr lang="en-US" sz="2700" dirty="0" err="1"/>
              <a:t>বলে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2906"/>
            <a:ext cx="10515600" cy="4505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kix‡ii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ZvcgvÎv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gvcvi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v‡g©vwgUvi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Wv³vix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v‡g©vwgUvi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GUv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my‡e`x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Pig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v‡g©vwgUvi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mvavibZ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GB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v‡g©vwgUvi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dv‡ibnvBU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†¯‹‡j `vMv¼b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GB _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v‡g©vwgUvi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Giyc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†h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kixi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†_‡K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bIqvi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ci I G‡Z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kix‡ii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ZvcgvÎv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mwVKfv‡e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wbY©q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m¤¢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eci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pPr marL="0" indent="0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t GB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v‡g©vwgUv‡I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‰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KwkK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GK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cÖv‡šÍ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¦ W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Aci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eÜ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ev‡j¦i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wVK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Dc‡i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ms‡KvPb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d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cvi`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c~Y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‰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KwkK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bjwU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Aci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KvPbj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XvKv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bjwU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dv‡ibnvBU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†¯‹‡j 95</a:t>
            </a:r>
            <a:r>
              <a:rPr lang="en-US" dirty="0" smtClean="0">
                <a:latin typeface="Arial Narrow" panose="020B0606020202030204" pitchFamily="34" charset="0"/>
                <a:cs typeface="SutonnyMJ" pitchFamily="2" charset="0"/>
              </a:rPr>
              <a:t>º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-110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ch©šÍ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`vMv¼b _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46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3985"/>
            <a:ext cx="10515600" cy="13277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8301"/>
            <a:ext cx="10515600" cy="38686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d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Avevi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cvuP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fv‡M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mym&amp;n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kix‡ii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ZvcgvÎv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mvavibZ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98.4</a:t>
            </a:r>
            <a:r>
              <a:rPr lang="en-US" dirty="0" smtClean="0">
                <a:latin typeface="Arial Narrow" panose="020B0606020202030204" pitchFamily="34" charset="0"/>
                <a:cs typeface="SutonnyMJ" pitchFamily="2" charset="0"/>
              </a:rPr>
              <a:t>º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mLv‡b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we‡lk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mjwmqvm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†¯‹‡j GB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v‡g©vwgUvi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35</a:t>
            </a:r>
            <a:r>
              <a:rPr lang="en-US" dirty="0" smtClean="0">
                <a:latin typeface="Arial Narrow" panose="020B0606020202030204" pitchFamily="34" charset="0"/>
                <a:cs typeface="SutonnyMJ" pitchFamily="2" charset="0"/>
              </a:rPr>
              <a:t>º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mw›U‡MÖW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†_‡K 43</a:t>
            </a:r>
            <a:r>
              <a:rPr lang="en-US" dirty="0" smtClean="0">
                <a:latin typeface="Arial Narrow" panose="020B0606020202030204" pitchFamily="34" charset="0"/>
                <a:cs typeface="SutonnyMJ" pitchFamily="2" charset="0"/>
              </a:rPr>
              <a:t>º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mw›U‡MÖW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ch©šÍ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KvUv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 37</a:t>
            </a:r>
            <a:r>
              <a:rPr lang="en-US" dirty="0" smtClean="0">
                <a:latin typeface="Arial Narrow" panose="020B0606020202030204" pitchFamily="34" charset="0"/>
                <a:cs typeface="SutonnyMJ" pitchFamily="2" charset="0"/>
              </a:rPr>
              <a:t>º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mw›U‡MÖW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m&amp;nv‡b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KvUv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hUv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mtClean="0">
                <a:latin typeface="SutonnyMJ" pitchFamily="2" charset="0"/>
                <a:cs typeface="SutonnyMJ" pitchFamily="2" charset="0"/>
              </a:rPr>
              <a:t>mym&amp;n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ZvcgvÎv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wb‡Ï©k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pPr marL="0" indent="0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Kvh©cÖbvjx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t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_‡g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v‡g©vwgUviwU‡K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Rv‡i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SuvwK‡q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 G‡Z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Dc‡ii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cvi`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¦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wd‡i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Av‡m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GLb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v‡g©vwgUviwU‡K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kix‡ii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ms¯ú‡k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wRnevi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wb‡P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ivL‡j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kix‡ii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Zv‡c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¦‡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cvi`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cÖmvwiZ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¦‡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wKQz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cvi`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Dc‡i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D‡V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Aem&amp;nv‡b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wMqv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wm&amp;ni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GLb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v‡g©vwgUviwU‡K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kixi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†_‡K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mwi‡q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d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cvi`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msKzwPZ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¦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wd‡i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Av‡m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‘ d 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Dc‡ii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cvi`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ms‡KvP‡bi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Kvi‡b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¦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Avm‡Z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b‡ji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cvi` ¯Í‡¤¢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kxl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Aem&amp;nv‡bi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kix‡ii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ZvcgvÎv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wb‡Ï©k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GUv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cybivq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c~‡e©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¦‡K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i‡L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K‡qKevi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SuvwK‡q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cvi`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¦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cÖ‡ek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h‡nZz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GB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v‡g©vwgUvi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kix‡ii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ZvcgvÎv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gvcv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G‡K GK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Pig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v‡g©vwgUvi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 </a:t>
            </a:r>
          </a:p>
          <a:p>
            <a:pPr marL="0" indent="0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wWwRU¨vj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v‡g©vwgUvi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cvIqv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GUv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Kcv‡j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jvMv‡bvi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mv‡_ mv‡_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cvIqv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199" y="713985"/>
            <a:ext cx="10533013" cy="13277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08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cÖkœcÎ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mg~n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t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1|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v‡g©vwgwZ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eyS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2|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Zvc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ZvcgvÎvi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cv_©K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3|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ZvcgvZvi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wefbœ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†¯‹‡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m¤úK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4|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wP‡Îi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wK¬wbK¨vj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Wv³vix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v‡g©vwgUv‡ii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Kvh©cÖbvjx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eY©bv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Ki |</a:t>
            </a: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5|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cvi`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_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v‡g©vwgUv‡ii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Kvh©cÖbvjx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Ki |</a:t>
            </a:r>
          </a:p>
        </p:txBody>
      </p:sp>
    </p:spTree>
    <p:extLst>
      <p:ext uri="{BB962C8B-B14F-4D97-AF65-F5344CB8AC3E}">
        <p14:creationId xmlns="" xmlns:p14="http://schemas.microsoft.com/office/powerpoint/2010/main" val="14449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652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36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</a:t>
            </a:r>
            <a:r>
              <a:rPr lang="en-US" b="1" dirty="0"/>
              <a:t>PLAN OF ACTION: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6671" y="2305616"/>
            <a:ext cx="1124325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                                                                                            </a:t>
            </a:r>
            <a:r>
              <a:rPr lang="en-US" sz="2000" dirty="0" smtClean="0"/>
              <a:t>To </a:t>
            </a:r>
            <a:r>
              <a:rPr lang="en-US" sz="2000" dirty="0"/>
              <a:t>enjoyable </a:t>
            </a:r>
          </a:p>
          <a:p>
            <a:pPr>
              <a:buNone/>
            </a:pPr>
            <a:r>
              <a:rPr lang="en-US" sz="2000" dirty="0"/>
              <a:t>                       </a:t>
            </a:r>
            <a:r>
              <a:rPr lang="en-US" sz="2000" dirty="0" smtClean="0"/>
              <a:t>                                                   </a:t>
            </a:r>
            <a:r>
              <a:rPr lang="en-US" sz="2000" dirty="0"/>
              <a:t>And interesting  physics class</a:t>
            </a:r>
          </a:p>
          <a:p>
            <a:pPr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                               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                     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-1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           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                _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v‡g©vwgwZ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wnUK¨vcvwmwU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08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dbl" dirty="0" smtClean="0">
                <a:latin typeface="SutonnyMJ" pitchFamily="2" charset="0"/>
                <a:cs typeface="SutonnyMJ" pitchFamily="2" charset="0"/>
              </a:rPr>
              <a:t>_</a:t>
            </a:r>
            <a:r>
              <a:rPr lang="en-US" b="1" u="dbl" dirty="0" err="1" smtClean="0">
                <a:latin typeface="SutonnyMJ" pitchFamily="2" charset="0"/>
                <a:cs typeface="SutonnyMJ" pitchFamily="2" charset="0"/>
              </a:rPr>
              <a:t>v‡g©vwgwZ</a:t>
            </a:r>
            <a:r>
              <a:rPr lang="en-US" b="1" u="dbl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dbl" dirty="0" smtClean="0">
                <a:cs typeface="SutonnyMJ" pitchFamily="2" charset="0"/>
              </a:rPr>
              <a:t>(Thermometry)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থার্মোমিতি</a:t>
            </a:r>
            <a:r>
              <a:rPr lang="en-US" dirty="0"/>
              <a:t> </a:t>
            </a:r>
            <a:r>
              <a:rPr lang="en-US" dirty="0" err="1"/>
              <a:t>ভূমিকা</a:t>
            </a:r>
            <a:r>
              <a:rPr lang="en-US" dirty="0"/>
              <a:t> </a:t>
            </a:r>
            <a:r>
              <a:rPr lang="en-US" dirty="0" err="1"/>
              <a:t>পদার্থবিজ্ঞানের</a:t>
            </a:r>
            <a:r>
              <a:rPr lang="en-US" dirty="0"/>
              <a:t> </a:t>
            </a:r>
            <a:r>
              <a:rPr lang="en-US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kvLvq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/>
              <a:t>সকল</a:t>
            </a:r>
            <a:r>
              <a:rPr lang="en-US" dirty="0" smtClean="0"/>
              <a:t> </a:t>
            </a:r>
            <a:r>
              <a:rPr lang="en-US" dirty="0" err="1"/>
              <a:t>তাপ</a:t>
            </a:r>
            <a:r>
              <a:rPr lang="en-US" dirty="0"/>
              <a:t> </a:t>
            </a:r>
            <a:r>
              <a:rPr lang="en-US" dirty="0" err="1"/>
              <a:t>পরিমাপ</a:t>
            </a:r>
            <a:r>
              <a:rPr lang="en-US" dirty="0"/>
              <a:t> </a:t>
            </a:r>
            <a:r>
              <a:rPr lang="en-US" dirty="0" err="1"/>
              <a:t>সংক্রান্ত</a:t>
            </a:r>
            <a:r>
              <a:rPr lang="en-US" dirty="0"/>
              <a:t> </a:t>
            </a:r>
            <a:r>
              <a:rPr lang="en-US" dirty="0" err="1"/>
              <a:t>আলোচনা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হয</a:t>
            </a:r>
            <a:r>
              <a:rPr lang="en-US" dirty="0"/>
              <a:t>় </a:t>
            </a:r>
            <a:r>
              <a:rPr lang="en-US" dirty="0" err="1"/>
              <a:t>তাকে</a:t>
            </a:r>
            <a:r>
              <a:rPr lang="en-US" dirty="0"/>
              <a:t> </a:t>
            </a:r>
            <a:r>
              <a:rPr lang="en-US" dirty="0" err="1"/>
              <a:t>থার্মোমিতি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 </a:t>
            </a:r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যন্ত্র</a:t>
            </a:r>
            <a:r>
              <a:rPr lang="en-US" dirty="0"/>
              <a:t> </a:t>
            </a:r>
            <a:r>
              <a:rPr lang="en-US" dirty="0" err="1"/>
              <a:t>দ্বারা</a:t>
            </a:r>
            <a:r>
              <a:rPr lang="en-US" dirty="0"/>
              <a:t> </a:t>
            </a:r>
            <a:r>
              <a:rPr lang="en-US" dirty="0" err="1"/>
              <a:t>তাপমাত্রা</a:t>
            </a:r>
            <a:r>
              <a:rPr lang="en-US" dirty="0"/>
              <a:t> </a:t>
            </a:r>
            <a:r>
              <a:rPr lang="en-US" dirty="0" err="1"/>
              <a:t>নির্ভুলভাবে</a:t>
            </a:r>
            <a:r>
              <a:rPr lang="en-US" dirty="0"/>
              <a:t> </a:t>
            </a:r>
            <a:r>
              <a:rPr lang="en-US" dirty="0" err="1"/>
              <a:t>পরিমাপ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হয</a:t>
            </a:r>
            <a:r>
              <a:rPr lang="en-US" dirty="0"/>
              <a:t>় </a:t>
            </a:r>
            <a:r>
              <a:rPr lang="en-US" dirty="0" err="1"/>
              <a:t>তাকে</a:t>
            </a:r>
            <a:r>
              <a:rPr lang="en-US" dirty="0"/>
              <a:t> </a:t>
            </a:r>
            <a:r>
              <a:rPr lang="en-US" dirty="0" err="1"/>
              <a:t>থার্মোমিটার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তাপমান</a:t>
            </a:r>
            <a:r>
              <a:rPr lang="en-US" dirty="0"/>
              <a:t> </a:t>
            </a:r>
            <a:r>
              <a:rPr lang="en-US" dirty="0" err="1"/>
              <a:t>যন্ত্র</a:t>
            </a:r>
            <a:r>
              <a:rPr lang="en-US" dirty="0"/>
              <a:t> </a:t>
            </a:r>
            <a:r>
              <a:rPr lang="en-US" dirty="0" err="1"/>
              <a:t>বলে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61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/>
              <a:t>                 </a:t>
            </a:r>
            <a:r>
              <a:rPr lang="en-US" b="1" u="sng" dirty="0" err="1" smtClean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তাপ</a:t>
            </a:r>
            <a:r>
              <a:rPr lang="en-US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ও</a:t>
            </a:r>
            <a:r>
              <a:rPr lang="en-US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তাপমাত্রার</a:t>
            </a:r>
            <a:r>
              <a:rPr lang="en-US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সংজ্ঞা</a:t>
            </a:r>
            <a:r>
              <a:rPr lang="en-US" b="1" u="sng" dirty="0" smtClean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4058"/>
            <a:ext cx="10515600" cy="483290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তাপ</a:t>
            </a:r>
            <a:r>
              <a:rPr lang="en-US" dirty="0"/>
              <a:t> </a:t>
            </a:r>
            <a:r>
              <a:rPr lang="en-US" dirty="0" err="1"/>
              <a:t>তাপের</a:t>
            </a:r>
            <a:r>
              <a:rPr lang="en-US" dirty="0"/>
              <a:t> </a:t>
            </a:r>
            <a:r>
              <a:rPr lang="en-US" dirty="0" err="1"/>
              <a:t>কোন</a:t>
            </a:r>
            <a:r>
              <a:rPr lang="en-US" dirty="0"/>
              <a:t> </a:t>
            </a:r>
            <a:r>
              <a:rPr lang="en-US" dirty="0" err="1"/>
              <a:t>আকার-আয়তন</a:t>
            </a:r>
            <a:r>
              <a:rPr lang="en-US" dirty="0"/>
              <a:t> </a:t>
            </a:r>
            <a:r>
              <a:rPr lang="en-US" dirty="0" err="1"/>
              <a:t>বর্ণ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গন্ধ</a:t>
            </a:r>
            <a:r>
              <a:rPr lang="en-US" dirty="0"/>
              <a:t> </a:t>
            </a:r>
            <a:r>
              <a:rPr lang="en-US" dirty="0" err="1"/>
              <a:t>নেই</a:t>
            </a:r>
            <a:r>
              <a:rPr lang="en-US" dirty="0"/>
              <a:t> </a:t>
            </a:r>
            <a:r>
              <a:rPr lang="en-US" dirty="0" err="1"/>
              <a:t>যা</a:t>
            </a:r>
            <a:r>
              <a:rPr lang="en-US" dirty="0"/>
              <a:t> </a:t>
            </a:r>
            <a:r>
              <a:rPr lang="en-US" dirty="0" err="1"/>
              <a:t>দ্বারা</a:t>
            </a:r>
            <a:r>
              <a:rPr lang="en-US" dirty="0"/>
              <a:t> </a:t>
            </a:r>
            <a:r>
              <a:rPr lang="en-US" dirty="0" err="1"/>
              <a:t>তাকে</a:t>
            </a:r>
            <a:r>
              <a:rPr lang="en-US" dirty="0"/>
              <a:t> </a:t>
            </a:r>
            <a:r>
              <a:rPr lang="en-US" dirty="0" err="1"/>
              <a:t>চেনা</a:t>
            </a:r>
            <a:r>
              <a:rPr lang="en-US" dirty="0"/>
              <a:t> </a:t>
            </a:r>
            <a:r>
              <a:rPr lang="en-US" dirty="0" err="1"/>
              <a:t>যেতে</a:t>
            </a:r>
            <a:r>
              <a:rPr lang="en-US" dirty="0"/>
              <a:t> </a:t>
            </a:r>
            <a:r>
              <a:rPr lang="en-US" dirty="0" err="1"/>
              <a:t>পারে</a:t>
            </a:r>
            <a:r>
              <a:rPr lang="en-US" dirty="0"/>
              <a:t> </a:t>
            </a:r>
            <a:r>
              <a:rPr lang="en-US" dirty="0" err="1"/>
              <a:t>তাপের</a:t>
            </a:r>
            <a:r>
              <a:rPr lang="en-US" dirty="0"/>
              <a:t> </a:t>
            </a:r>
            <a:r>
              <a:rPr lang="en-US" dirty="0" err="1"/>
              <a:t>ফলে</a:t>
            </a:r>
            <a:r>
              <a:rPr lang="en-US" dirty="0"/>
              <a:t> </a:t>
            </a:r>
            <a:r>
              <a:rPr lang="en-US" dirty="0" err="1"/>
              <a:t>ফল</a:t>
            </a:r>
            <a:r>
              <a:rPr lang="en-US" dirty="0"/>
              <a:t> </a:t>
            </a:r>
            <a:r>
              <a:rPr lang="en-US" dirty="0" err="1"/>
              <a:t>দেখে</a:t>
            </a:r>
            <a:r>
              <a:rPr lang="en-US" dirty="0"/>
              <a:t> </a:t>
            </a:r>
            <a:r>
              <a:rPr lang="en-US" dirty="0" err="1"/>
              <a:t>তাকে</a:t>
            </a:r>
            <a:r>
              <a:rPr lang="en-US" dirty="0"/>
              <a:t> </a:t>
            </a:r>
            <a:r>
              <a:rPr lang="en-US" dirty="0" err="1"/>
              <a:t>চেনা</a:t>
            </a:r>
            <a:r>
              <a:rPr lang="en-US" dirty="0"/>
              <a:t> </a:t>
            </a:r>
            <a:r>
              <a:rPr lang="en-US" dirty="0" err="1"/>
              <a:t>যায়</a:t>
            </a:r>
            <a:r>
              <a:rPr lang="en-US" dirty="0"/>
              <a:t> </a:t>
            </a:r>
            <a:r>
              <a:rPr lang="en-US" dirty="0" err="1"/>
              <a:t>তাপ</a:t>
            </a:r>
            <a:r>
              <a:rPr lang="en-US" dirty="0"/>
              <a:t> </a:t>
            </a:r>
            <a:r>
              <a:rPr lang="en-US" dirty="0" err="1"/>
              <a:t>কথাটির</a:t>
            </a:r>
            <a:r>
              <a:rPr lang="en-US" dirty="0"/>
              <a:t> </a:t>
            </a:r>
            <a:r>
              <a:rPr lang="en-US" dirty="0" err="1"/>
              <a:t>সাথে</a:t>
            </a:r>
            <a:r>
              <a:rPr lang="en-US" dirty="0"/>
              <a:t> </a:t>
            </a:r>
            <a:r>
              <a:rPr lang="en-US" dirty="0" err="1"/>
              <a:t>আমরা</a:t>
            </a:r>
            <a:r>
              <a:rPr lang="en-US" dirty="0"/>
              <a:t> </a:t>
            </a:r>
            <a:r>
              <a:rPr lang="en-US" dirty="0" err="1"/>
              <a:t>সকলেই</a:t>
            </a:r>
            <a:r>
              <a:rPr lang="en-US" dirty="0"/>
              <a:t> </a:t>
            </a:r>
            <a:r>
              <a:rPr lang="en-US" dirty="0" err="1"/>
              <a:t>পরিচিত</a:t>
            </a:r>
            <a:r>
              <a:rPr lang="en-US" dirty="0"/>
              <a:t> </a:t>
            </a:r>
            <a:r>
              <a:rPr lang="en-US" dirty="0" err="1"/>
              <a:t>তাপের</a:t>
            </a:r>
            <a:r>
              <a:rPr lang="en-US" dirty="0"/>
              <a:t> </a:t>
            </a:r>
            <a:r>
              <a:rPr lang="en-US" dirty="0" err="1"/>
              <a:t>সংজ্ঞা</a:t>
            </a:r>
            <a:r>
              <a:rPr lang="en-US" dirty="0"/>
              <a:t> </a:t>
            </a:r>
            <a:r>
              <a:rPr lang="en-US" dirty="0" err="1"/>
              <a:t>দুইভাবে</a:t>
            </a:r>
            <a:r>
              <a:rPr lang="en-US" dirty="0"/>
              <a:t> </a:t>
            </a:r>
            <a:r>
              <a:rPr lang="en-US" dirty="0" err="1"/>
              <a:t>দেওয়া</a:t>
            </a:r>
            <a:r>
              <a:rPr lang="en-US" dirty="0"/>
              <a:t> </a:t>
            </a:r>
            <a:r>
              <a:rPr lang="en-US" dirty="0" err="1"/>
              <a:t>যেতে</a:t>
            </a:r>
            <a:r>
              <a:rPr lang="en-US" dirty="0"/>
              <a:t> </a:t>
            </a:r>
            <a:r>
              <a:rPr lang="en-US" dirty="0" err="1"/>
              <a:t>পারে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পুরাতন</a:t>
            </a:r>
            <a:r>
              <a:rPr lang="en-US" dirty="0" smtClean="0"/>
              <a:t> </a:t>
            </a:r>
            <a:r>
              <a:rPr lang="en-US" dirty="0" err="1"/>
              <a:t>সংজ্ঞা</a:t>
            </a:r>
            <a:r>
              <a:rPr lang="en-US" dirty="0"/>
              <a:t> </a:t>
            </a:r>
            <a:r>
              <a:rPr lang="en-US" dirty="0" err="1"/>
              <a:t>তাপ</a:t>
            </a:r>
            <a:r>
              <a:rPr lang="en-US" dirty="0"/>
              <a:t> </a:t>
            </a:r>
            <a:r>
              <a:rPr lang="en-US" dirty="0" err="1"/>
              <a:t>এক</a:t>
            </a:r>
            <a:r>
              <a:rPr lang="en-US" dirty="0"/>
              <a:t> </a:t>
            </a:r>
            <a:r>
              <a:rPr lang="en-US" dirty="0" err="1"/>
              <a:t>প্রকার</a:t>
            </a:r>
            <a:r>
              <a:rPr lang="en-US" dirty="0"/>
              <a:t> </a:t>
            </a:r>
            <a:r>
              <a:rPr lang="en-US" dirty="0" err="1"/>
              <a:t>শক্তি</a:t>
            </a:r>
            <a:r>
              <a:rPr lang="en-US" dirty="0"/>
              <a:t> </a:t>
            </a:r>
            <a:r>
              <a:rPr lang="en-US" dirty="0" err="1"/>
              <a:t>যা</a:t>
            </a:r>
            <a:r>
              <a:rPr lang="en-US" dirty="0"/>
              <a:t> </a:t>
            </a:r>
            <a:r>
              <a:rPr lang="en-US" dirty="0" err="1"/>
              <a:t>আড়</a:t>
            </a:r>
            <a:r>
              <a:rPr lang="en-US" dirty="0"/>
              <a:t> </a:t>
            </a:r>
            <a:r>
              <a:rPr lang="en-US" dirty="0" err="1"/>
              <a:t>তরঙ্গের</a:t>
            </a:r>
            <a:r>
              <a:rPr lang="en-US" dirty="0"/>
              <a:t> </a:t>
            </a:r>
            <a:r>
              <a:rPr lang="en-US" dirty="0" err="1"/>
              <a:t>আকারে</a:t>
            </a:r>
            <a:r>
              <a:rPr lang="en-US" dirty="0"/>
              <a:t> </a:t>
            </a:r>
            <a:r>
              <a:rPr lang="en-US" dirty="0" err="1"/>
              <a:t>সঞ্চালিত</a:t>
            </a:r>
            <a:r>
              <a:rPr lang="en-US" dirty="0"/>
              <a:t> </a:t>
            </a:r>
            <a:r>
              <a:rPr lang="en-US" dirty="0" err="1"/>
              <a:t>হয়</a:t>
            </a:r>
            <a:r>
              <a:rPr lang="en-US" dirty="0"/>
              <a:t> </a:t>
            </a:r>
            <a:r>
              <a:rPr lang="en-US" dirty="0" err="1"/>
              <a:t>আমাদের</a:t>
            </a:r>
            <a:r>
              <a:rPr lang="en-US" dirty="0"/>
              <a:t> </a:t>
            </a:r>
            <a:r>
              <a:rPr lang="en-US" dirty="0" err="1"/>
              <a:t>ঠান্ডা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গরমের</a:t>
            </a:r>
            <a:r>
              <a:rPr lang="en-US" dirty="0"/>
              <a:t> </a:t>
            </a:r>
            <a:r>
              <a:rPr lang="en-US" dirty="0" err="1"/>
              <a:t>অনুভূতি</a:t>
            </a:r>
            <a:r>
              <a:rPr lang="en-US" dirty="0"/>
              <a:t> </a:t>
            </a:r>
            <a:r>
              <a:rPr lang="en-US" dirty="0" err="1"/>
              <a:t>যোগায়</a:t>
            </a:r>
            <a:r>
              <a:rPr lang="en-US" dirty="0"/>
              <a:t> </a:t>
            </a:r>
            <a:r>
              <a:rPr lang="en-US" dirty="0" err="1"/>
              <a:t>অথবা</a:t>
            </a:r>
            <a:r>
              <a:rPr lang="en-US" dirty="0"/>
              <a:t> </a:t>
            </a:r>
            <a:r>
              <a:rPr lang="en-US" dirty="0" err="1"/>
              <a:t>এক</a:t>
            </a:r>
            <a:r>
              <a:rPr lang="en-US" dirty="0"/>
              <a:t> </a:t>
            </a:r>
            <a:r>
              <a:rPr lang="en-US" dirty="0" err="1"/>
              <a:t>প্রকার</a:t>
            </a:r>
            <a:r>
              <a:rPr lang="en-US" dirty="0"/>
              <a:t> </a:t>
            </a:r>
            <a:r>
              <a:rPr lang="en-US" dirty="0" err="1"/>
              <a:t>বাহিক</a:t>
            </a:r>
            <a:r>
              <a:rPr lang="en-US" dirty="0"/>
              <a:t> </a:t>
            </a:r>
            <a:r>
              <a:rPr lang="en-US" dirty="0" err="1"/>
              <a:t>কারণ</a:t>
            </a:r>
            <a:r>
              <a:rPr lang="en-US" dirty="0"/>
              <a:t> </a:t>
            </a:r>
            <a:r>
              <a:rPr lang="en-US" dirty="0" err="1"/>
              <a:t>যার</a:t>
            </a:r>
            <a:r>
              <a:rPr lang="en-US" dirty="0"/>
              <a:t> </a:t>
            </a:r>
            <a:r>
              <a:rPr lang="en-US" dirty="0" err="1"/>
              <a:t>উপস্থিতিতে</a:t>
            </a:r>
            <a:r>
              <a:rPr lang="en-US" dirty="0"/>
              <a:t> </a:t>
            </a: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বস্তু</a:t>
            </a:r>
            <a:r>
              <a:rPr lang="en-US" dirty="0"/>
              <a:t> </a:t>
            </a:r>
            <a:r>
              <a:rPr lang="en-US" dirty="0" err="1"/>
              <a:t>গরম</a:t>
            </a:r>
            <a:r>
              <a:rPr lang="en-US" dirty="0"/>
              <a:t> </a:t>
            </a:r>
            <a:r>
              <a:rPr lang="en-US" dirty="0" err="1"/>
              <a:t>অনুভব</a:t>
            </a:r>
            <a:r>
              <a:rPr lang="en-US" dirty="0"/>
              <a:t> </a:t>
            </a:r>
            <a:r>
              <a:rPr lang="en-US" dirty="0" err="1"/>
              <a:t>হয়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তার</a:t>
            </a:r>
            <a:r>
              <a:rPr lang="en-US" dirty="0"/>
              <a:t> </a:t>
            </a:r>
            <a:r>
              <a:rPr lang="en-US" dirty="0" err="1"/>
              <a:t>অনুপস্থিতিতে</a:t>
            </a:r>
            <a:r>
              <a:rPr lang="en-US" dirty="0"/>
              <a:t> </a:t>
            </a:r>
            <a:r>
              <a:rPr lang="en-US" dirty="0" err="1"/>
              <a:t>বস্তুটি</a:t>
            </a:r>
            <a:r>
              <a:rPr lang="en-US" dirty="0"/>
              <a:t> </a:t>
            </a:r>
            <a:r>
              <a:rPr lang="en-US" dirty="0" err="1"/>
              <a:t>ঠাণ্ডা</a:t>
            </a:r>
            <a:r>
              <a:rPr lang="en-US" dirty="0"/>
              <a:t> </a:t>
            </a:r>
            <a:r>
              <a:rPr lang="en-US" dirty="0" err="1"/>
              <a:t>বোধ</a:t>
            </a:r>
            <a:r>
              <a:rPr lang="en-US" dirty="0"/>
              <a:t> </a:t>
            </a:r>
            <a:r>
              <a:rPr lang="en-US" dirty="0" err="1"/>
              <a:t>হয়।আধুনিক</a:t>
            </a:r>
            <a:r>
              <a:rPr lang="en-US" dirty="0"/>
              <a:t> </a:t>
            </a:r>
            <a:r>
              <a:rPr lang="en-US" dirty="0" err="1"/>
              <a:t>সংজ্ঞা</a:t>
            </a:r>
            <a:r>
              <a:rPr lang="en-US" dirty="0"/>
              <a:t> </a:t>
            </a:r>
            <a:r>
              <a:rPr lang="en-US" dirty="0" err="1"/>
              <a:t>তাপ</a:t>
            </a:r>
            <a:r>
              <a:rPr lang="en-US" dirty="0"/>
              <a:t> </a:t>
            </a:r>
            <a:r>
              <a:rPr lang="en-US" dirty="0" err="1"/>
              <a:t>এক</a:t>
            </a:r>
            <a:r>
              <a:rPr lang="en-US" dirty="0"/>
              <a:t> </a:t>
            </a:r>
            <a:r>
              <a:rPr lang="en-US" dirty="0" err="1"/>
              <a:t>প্রকার</a:t>
            </a:r>
            <a:r>
              <a:rPr lang="en-US" dirty="0"/>
              <a:t> </a:t>
            </a:r>
            <a:r>
              <a:rPr lang="en-US" dirty="0" err="1"/>
              <a:t>শক্তি</a:t>
            </a:r>
            <a:r>
              <a:rPr lang="en-US" dirty="0"/>
              <a:t> </a:t>
            </a:r>
            <a:r>
              <a:rPr lang="en-US" dirty="0" err="1"/>
              <a:t>যা</a:t>
            </a:r>
            <a:r>
              <a:rPr lang="en-US" dirty="0"/>
              <a:t> </a:t>
            </a:r>
            <a:r>
              <a:rPr lang="en-US" dirty="0" err="1"/>
              <a:t>উচ্চ</a:t>
            </a:r>
            <a:r>
              <a:rPr lang="en-US" dirty="0"/>
              <a:t> তাপমাত্রার </a:t>
            </a:r>
            <a:r>
              <a:rPr lang="en-US" dirty="0" err="1"/>
              <a:t>বস্তু</a:t>
            </a:r>
            <a:r>
              <a:rPr lang="en-US" dirty="0"/>
              <a:t> </a:t>
            </a:r>
            <a:r>
              <a:rPr lang="en-US" dirty="0" err="1"/>
              <a:t>হতে</a:t>
            </a:r>
            <a:r>
              <a:rPr lang="en-US" dirty="0"/>
              <a:t> </a:t>
            </a:r>
            <a:r>
              <a:rPr lang="en-US" dirty="0" err="1"/>
              <a:t>নিম্ন</a:t>
            </a:r>
            <a:r>
              <a:rPr lang="en-US" dirty="0"/>
              <a:t> তাপমাত্রার </a:t>
            </a:r>
            <a:r>
              <a:rPr lang="en-US" dirty="0" err="1"/>
              <a:t>বস্তুতে</a:t>
            </a:r>
            <a:r>
              <a:rPr lang="en-US" dirty="0"/>
              <a:t> তাপমাত্রার </a:t>
            </a:r>
            <a:r>
              <a:rPr lang="en-US" dirty="0" err="1"/>
              <a:t>পার্থক্যের</a:t>
            </a:r>
            <a:r>
              <a:rPr lang="en-US" dirty="0"/>
              <a:t> </a:t>
            </a:r>
            <a:r>
              <a:rPr lang="en-US" dirty="0" err="1"/>
              <a:t>কারণে</a:t>
            </a:r>
            <a:r>
              <a:rPr lang="en-US" dirty="0"/>
              <a:t> </a:t>
            </a:r>
            <a:r>
              <a:rPr lang="en-US" dirty="0" err="1"/>
              <a:t>পরিবহন</a:t>
            </a:r>
            <a:r>
              <a:rPr lang="en-US" dirty="0"/>
              <a:t> </a:t>
            </a:r>
            <a:r>
              <a:rPr lang="en-US" dirty="0" err="1"/>
              <a:t>পরিচালন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বিকরন</a:t>
            </a:r>
            <a:r>
              <a:rPr lang="en-US" dirty="0"/>
              <a:t> </a:t>
            </a:r>
            <a:r>
              <a:rPr lang="en-US" dirty="0" err="1"/>
              <a:t>পদ্ধতিতে</a:t>
            </a:r>
            <a:r>
              <a:rPr lang="en-US" dirty="0"/>
              <a:t> </a:t>
            </a:r>
            <a:r>
              <a:rPr lang="en-US" dirty="0" err="1"/>
              <a:t>গরম</a:t>
            </a:r>
            <a:r>
              <a:rPr lang="en-US" dirty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 |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9931" y="3223559"/>
            <a:ext cx="184731" cy="258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17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 err="1"/>
              <a:t>তাপ</a:t>
            </a:r>
            <a:r>
              <a:rPr lang="en-US" sz="2800" b="1" u="sng" dirty="0"/>
              <a:t> ও </a:t>
            </a:r>
            <a:r>
              <a:rPr lang="en-US" sz="2800" b="1" u="sng" dirty="0" err="1"/>
              <a:t>তাপমাত্রার</a:t>
            </a:r>
            <a:r>
              <a:rPr lang="en-US" sz="2800" b="1" u="sng" dirty="0"/>
              <a:t> </a:t>
            </a:r>
            <a:r>
              <a:rPr lang="en-US" sz="2800" b="1" u="sng" dirty="0" err="1"/>
              <a:t>মাঝে</a:t>
            </a:r>
            <a:r>
              <a:rPr lang="en-US" sz="2800" b="1" u="sng" dirty="0"/>
              <a:t> </a:t>
            </a:r>
            <a:r>
              <a:rPr lang="en-US" sz="2800" b="1" u="sng" dirty="0" err="1"/>
              <a:t>পার্থক্য</a:t>
            </a:r>
            <a:r>
              <a:rPr lang="en-US" sz="2800" b="1" u="sng" dirty="0"/>
              <a:t> </a:t>
            </a:r>
            <a:r>
              <a:rPr lang="en-US" sz="2800" b="1" u="sng" dirty="0" err="1"/>
              <a:t>তাপ</a:t>
            </a:r>
            <a:r>
              <a:rPr lang="en-US" sz="2800" b="1" u="sng" dirty="0"/>
              <a:t> ও </a:t>
            </a:r>
            <a:r>
              <a:rPr lang="en-US" sz="2800" b="1" u="sng" dirty="0" err="1"/>
              <a:t>তাপমাত্রার</a:t>
            </a:r>
            <a:r>
              <a:rPr lang="en-US" sz="2800" b="1" u="sng" dirty="0"/>
              <a:t> </a:t>
            </a:r>
            <a:r>
              <a:rPr lang="en-US" sz="2800" b="1" u="sng" dirty="0" err="1"/>
              <a:t>মাঝে</a:t>
            </a:r>
            <a:r>
              <a:rPr lang="en-US" sz="2800" b="1" u="sng" dirty="0"/>
              <a:t> </a:t>
            </a:r>
            <a:r>
              <a:rPr lang="en-US" sz="2800" b="1" u="sng" dirty="0" err="1"/>
              <a:t>পার্থক্য</a:t>
            </a:r>
            <a:r>
              <a:rPr lang="en-US" sz="2800" b="1" u="sng" dirty="0"/>
              <a:t> </a:t>
            </a:r>
            <a:r>
              <a:rPr lang="en-US" sz="2800" b="1" u="sng" dirty="0" err="1"/>
              <a:t>নিচে</a:t>
            </a:r>
            <a:r>
              <a:rPr lang="en-US" sz="2800" b="1" u="sng" dirty="0"/>
              <a:t> </a:t>
            </a:r>
            <a:r>
              <a:rPr lang="en-US" sz="2800" b="1" u="sng" dirty="0" err="1"/>
              <a:t>দেওয়া</a:t>
            </a:r>
            <a:r>
              <a:rPr lang="en-US" sz="2800" b="1" u="sng" dirty="0"/>
              <a:t> </a:t>
            </a:r>
            <a:r>
              <a:rPr lang="en-US" sz="2800" b="1" u="sng" dirty="0" err="1"/>
              <a:t>হলো-তাপ</a:t>
            </a:r>
            <a:r>
              <a:rPr lang="en-US" sz="2800" b="1" u="sng" dirty="0"/>
              <a:t>(Heat) </a:t>
            </a:r>
            <a:r>
              <a:rPr lang="en-US" sz="2800" b="1" u="sng" dirty="0" err="1"/>
              <a:t>তাপমাত্রা</a:t>
            </a:r>
            <a:r>
              <a:rPr lang="en-US" sz="2800" b="1" u="sng" dirty="0"/>
              <a:t> </a:t>
            </a:r>
            <a:r>
              <a:rPr lang="en-US" sz="2800" b="1" u="sng" dirty="0" err="1"/>
              <a:t>বা</a:t>
            </a:r>
            <a:r>
              <a:rPr lang="en-US" sz="2800" b="1" u="sng" dirty="0"/>
              <a:t> </a:t>
            </a:r>
            <a:r>
              <a:rPr lang="en-US" sz="2800" b="1" u="sng" dirty="0" err="1"/>
              <a:t>উষ্ণতা</a:t>
            </a:r>
            <a:r>
              <a:rPr lang="en-US" sz="2800" b="1" u="sng" dirty="0"/>
              <a:t> (Temperature</a:t>
            </a:r>
            <a:r>
              <a:rPr lang="en-US" sz="2800" b="1" u="sng" dirty="0" smtClean="0"/>
              <a:t>) 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t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8410396"/>
              </p:ext>
            </p:extLst>
          </p:nvPr>
        </p:nvGraphicFramePr>
        <p:xfrm>
          <a:off x="1005839" y="1947540"/>
          <a:ext cx="10110652" cy="4048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5326"/>
                <a:gridCol w="5055326"/>
              </a:tblGrid>
              <a:tr h="440427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err="1" smtClean="0"/>
                        <a:t>তাপ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err="1" smtClean="0"/>
                        <a:t>তাপমাত্রার</a:t>
                      </a:r>
                      <a:endParaRPr lang="en-US" dirty="0"/>
                    </a:p>
                  </a:txBody>
                  <a:tcPr/>
                </a:tc>
              </a:tr>
              <a:tr h="760190">
                <a:tc>
                  <a:txBody>
                    <a:bodyPr/>
                    <a:lstStyle/>
                    <a:p>
                      <a:r>
                        <a:rPr lang="en-US" dirty="0" smtClean="0"/>
                        <a:t>১) </a:t>
                      </a:r>
                      <a:r>
                        <a:rPr lang="en-US" dirty="0" err="1" smtClean="0"/>
                        <a:t>তাপ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এক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প্রকার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শক্তি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যা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ঠান্ডা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বা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গরমের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অনুভূতি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জাগায</a:t>
                      </a:r>
                      <a:r>
                        <a:rPr lang="en-US" dirty="0" smtClean="0"/>
                        <a:t>়।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১) </a:t>
                      </a:r>
                      <a:r>
                        <a:rPr lang="en-US" dirty="0" err="1" smtClean="0"/>
                        <a:t>তাপমাত্রা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বস্তুর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তাপীয</a:t>
                      </a:r>
                      <a:r>
                        <a:rPr lang="en-US" dirty="0" smtClean="0"/>
                        <a:t>় </a:t>
                      </a:r>
                      <a:r>
                        <a:rPr lang="en-US" dirty="0" err="1" smtClean="0"/>
                        <a:t>অবস্থা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যা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ওই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বস্তু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থেকে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অন্য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বস্তুতে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তাপ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প্রবাহ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নিয়ন্ত্রণ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করে</a:t>
                      </a:r>
                      <a:r>
                        <a:rPr lang="en-US" dirty="0" smtClean="0"/>
                        <a:t>। </a:t>
                      </a:r>
                      <a:endParaRPr lang="en-US" dirty="0"/>
                    </a:p>
                  </a:txBody>
                  <a:tcPr/>
                </a:tc>
              </a:tr>
              <a:tr h="440427">
                <a:tc>
                  <a:txBody>
                    <a:bodyPr/>
                    <a:lstStyle/>
                    <a:p>
                      <a:r>
                        <a:rPr lang="en-US" dirty="0" smtClean="0"/>
                        <a:t>২) </a:t>
                      </a:r>
                      <a:r>
                        <a:rPr lang="en-US" dirty="0" err="1" smtClean="0"/>
                        <a:t>তাপ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এক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প্রকার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শক্তি</a:t>
                      </a:r>
                      <a:r>
                        <a:rPr lang="en-US" dirty="0" smtClean="0"/>
                        <a:t>।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২) </a:t>
                      </a:r>
                      <a:r>
                        <a:rPr lang="en-US" dirty="0" err="1" smtClean="0"/>
                        <a:t>তাপমাত্রা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শক্তির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প্রকাশ</a:t>
                      </a:r>
                      <a:r>
                        <a:rPr lang="en-US" dirty="0" smtClean="0"/>
                        <a:t>। </a:t>
                      </a:r>
                      <a:endParaRPr lang="en-US" dirty="0"/>
                    </a:p>
                  </a:txBody>
                  <a:tcPr/>
                </a:tc>
              </a:tr>
              <a:tr h="440427">
                <a:tc>
                  <a:txBody>
                    <a:bodyPr/>
                    <a:lstStyle/>
                    <a:p>
                      <a:r>
                        <a:rPr lang="en-US" dirty="0" smtClean="0"/>
                        <a:t>৩) </a:t>
                      </a:r>
                      <a:r>
                        <a:rPr lang="en-US" dirty="0" err="1" smtClean="0"/>
                        <a:t>তাপ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হচ্ছে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তাপমাত্রার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কারণ</a:t>
                      </a:r>
                      <a:r>
                        <a:rPr lang="en-US" dirty="0" smtClean="0"/>
                        <a:t>।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৩) </a:t>
                      </a:r>
                      <a:r>
                        <a:rPr lang="en-US" dirty="0" err="1" smtClean="0"/>
                        <a:t>তাপমাত্রা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তাপের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ফল</a:t>
                      </a:r>
                      <a:r>
                        <a:rPr lang="en-US" dirty="0" smtClean="0"/>
                        <a:t>। </a:t>
                      </a:r>
                      <a:endParaRPr lang="en-US" dirty="0"/>
                    </a:p>
                  </a:txBody>
                  <a:tcPr/>
                </a:tc>
              </a:tr>
              <a:tr h="440427">
                <a:tc>
                  <a:txBody>
                    <a:bodyPr/>
                    <a:lstStyle/>
                    <a:p>
                      <a:r>
                        <a:rPr lang="en-US" dirty="0" smtClean="0"/>
                        <a:t>৪) </a:t>
                      </a:r>
                      <a:r>
                        <a:rPr lang="en-US" dirty="0" err="1" smtClean="0"/>
                        <a:t>তাপের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প্রবাহ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তাপের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পরিমাণ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এর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উপর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নির্ভর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করে</a:t>
                      </a:r>
                      <a:r>
                        <a:rPr lang="en-US" dirty="0" smtClean="0"/>
                        <a:t>।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৪) </a:t>
                      </a:r>
                      <a:r>
                        <a:rPr lang="en-US" dirty="0" err="1" smtClean="0"/>
                        <a:t>তাপের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প্রবাহ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তাপমাত্রার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উপর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নির্ভর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করে</a:t>
                      </a:r>
                      <a:r>
                        <a:rPr lang="en-US" dirty="0" smtClean="0"/>
                        <a:t>। </a:t>
                      </a:r>
                      <a:endParaRPr lang="en-US" dirty="0"/>
                    </a:p>
                  </a:txBody>
                  <a:tcPr/>
                </a:tc>
              </a:tr>
              <a:tr h="440427">
                <a:tc>
                  <a:txBody>
                    <a:bodyPr/>
                    <a:lstStyle/>
                    <a:p>
                      <a:r>
                        <a:rPr lang="en-US" dirty="0" smtClean="0"/>
                        <a:t>৫) </a:t>
                      </a:r>
                      <a:r>
                        <a:rPr lang="en-US" dirty="0" err="1" smtClean="0"/>
                        <a:t>তাপের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আন্তর্জাতিক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একক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জুল</a:t>
                      </a:r>
                      <a:r>
                        <a:rPr lang="en-US" dirty="0" smtClean="0"/>
                        <a:t>।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৫) </a:t>
                      </a:r>
                      <a:r>
                        <a:rPr lang="en-US" dirty="0" err="1" smtClean="0"/>
                        <a:t>তাপমাত্রার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আন্তর্জাতিক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একক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কেলভিন</a:t>
                      </a:r>
                      <a:r>
                        <a:rPr lang="en-US" dirty="0" smtClean="0"/>
                        <a:t>। </a:t>
                      </a:r>
                      <a:endParaRPr lang="en-US" dirty="0"/>
                    </a:p>
                  </a:txBody>
                  <a:tcPr/>
                </a:tc>
              </a:tr>
              <a:tr h="1085985">
                <a:tc>
                  <a:txBody>
                    <a:bodyPr/>
                    <a:lstStyle/>
                    <a:p>
                      <a:r>
                        <a:rPr lang="en-US" dirty="0" smtClean="0"/>
                        <a:t>৬) </a:t>
                      </a:r>
                      <a:r>
                        <a:rPr lang="en-US" dirty="0" err="1" smtClean="0"/>
                        <a:t>ক্যালরিমিতি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তে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তাপ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সম্পর্কে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আলোচনা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করা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হয</a:t>
                      </a:r>
                      <a:r>
                        <a:rPr lang="en-US" dirty="0" smtClean="0"/>
                        <a:t>়।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৬) </a:t>
                      </a:r>
                      <a:r>
                        <a:rPr lang="en-US" dirty="0" err="1" smtClean="0"/>
                        <a:t>থার্মোমিতি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তে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তাপমাত্রা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সম্পর্কে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আলোচনা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করা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হয</a:t>
                      </a:r>
                      <a:r>
                        <a:rPr lang="en-US" dirty="0" smtClean="0"/>
                        <a:t>়।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5553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wavy" dirty="0" err="1"/>
              <a:t>তাপের</a:t>
            </a:r>
            <a:r>
              <a:rPr lang="en-US" b="1" u="wavy" dirty="0"/>
              <a:t> </a:t>
            </a:r>
            <a:r>
              <a:rPr lang="en-US" b="1" u="wavy" dirty="0" err="1"/>
              <a:t>উৎসঃ</a:t>
            </a:r>
            <a:r>
              <a:rPr lang="en-US" b="1" u="wavy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0502"/>
            <a:ext cx="10515600" cy="5196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প্রাচীনকাল</a:t>
            </a:r>
            <a:r>
              <a:rPr lang="en-US" sz="2400" dirty="0" smtClean="0"/>
              <a:t> </a:t>
            </a:r>
            <a:r>
              <a:rPr lang="en-US" sz="2400" dirty="0" err="1"/>
              <a:t>থেকে</a:t>
            </a:r>
            <a:r>
              <a:rPr lang="en-US" sz="2400" dirty="0"/>
              <a:t> </a:t>
            </a:r>
            <a:r>
              <a:rPr lang="en-US" sz="2400" dirty="0" err="1"/>
              <a:t>তাপের</a:t>
            </a:r>
            <a:r>
              <a:rPr lang="en-US" sz="2400" dirty="0"/>
              <a:t> </a:t>
            </a:r>
            <a:r>
              <a:rPr lang="en-US" sz="2400" dirty="0" err="1"/>
              <a:t>প্রধান</a:t>
            </a:r>
            <a:r>
              <a:rPr lang="en-US" sz="2400" dirty="0"/>
              <a:t> </a:t>
            </a:r>
            <a:r>
              <a:rPr lang="en-US" sz="2400" dirty="0" err="1"/>
              <a:t>উৎস</a:t>
            </a:r>
            <a:r>
              <a:rPr lang="en-US" sz="2400" dirty="0"/>
              <a:t> </a:t>
            </a:r>
            <a:r>
              <a:rPr lang="en-US" sz="2400" dirty="0" err="1"/>
              <a:t>সূর্য</a:t>
            </a:r>
            <a:r>
              <a:rPr lang="en-US" sz="2400" dirty="0"/>
              <a:t>। </a:t>
            </a:r>
            <a:r>
              <a:rPr lang="en-US" sz="2400" dirty="0" err="1"/>
              <a:t>অবশ্য</a:t>
            </a:r>
            <a:r>
              <a:rPr lang="en-US" sz="2400" dirty="0"/>
              <a:t> </a:t>
            </a:r>
            <a:r>
              <a:rPr lang="en-US" sz="2400" dirty="0" err="1"/>
              <a:t>অন্যান্য</a:t>
            </a:r>
            <a:r>
              <a:rPr lang="en-US" sz="2400" dirty="0"/>
              <a:t> </a:t>
            </a:r>
            <a:r>
              <a:rPr lang="en-US" sz="2400" dirty="0" err="1"/>
              <a:t>কিছু</a:t>
            </a:r>
            <a:r>
              <a:rPr lang="en-US" sz="2400" dirty="0"/>
              <a:t> </a:t>
            </a:r>
            <a:r>
              <a:rPr lang="en-US" sz="2400" dirty="0" err="1"/>
              <a:t>উৎস</a:t>
            </a:r>
            <a:r>
              <a:rPr lang="en-US" sz="2400" dirty="0"/>
              <a:t> </a:t>
            </a:r>
            <a:r>
              <a:rPr lang="en-US" sz="2400" dirty="0" err="1"/>
              <a:t>থেকে</a:t>
            </a:r>
            <a:r>
              <a:rPr lang="en-US" sz="2400" dirty="0"/>
              <a:t> </a:t>
            </a:r>
            <a:r>
              <a:rPr lang="en-US" sz="2400" dirty="0" err="1"/>
              <a:t>তা</a:t>
            </a:r>
            <a:r>
              <a:rPr lang="en-US" sz="2400" dirty="0"/>
              <a:t> </a:t>
            </a:r>
            <a:r>
              <a:rPr lang="en-US" sz="2400" dirty="0" err="1"/>
              <a:t>পাওয়া</a:t>
            </a:r>
            <a:r>
              <a:rPr lang="en-US" sz="2400" dirty="0"/>
              <a:t> </a:t>
            </a:r>
            <a:r>
              <a:rPr lang="en-US" sz="2400" dirty="0" err="1"/>
              <a:t>যায</a:t>
            </a:r>
            <a:r>
              <a:rPr lang="en-US" sz="2400" dirty="0"/>
              <a:t>় </a:t>
            </a:r>
            <a:r>
              <a:rPr lang="en-US" sz="2400" dirty="0" err="1"/>
              <a:t>প্রত্যক্ষ</a:t>
            </a:r>
            <a:r>
              <a:rPr lang="en-US" sz="2400" dirty="0"/>
              <a:t> ও </a:t>
            </a:r>
            <a:r>
              <a:rPr lang="en-US" sz="2400" dirty="0" err="1"/>
              <a:t>পরোক্ষ</a:t>
            </a:r>
            <a:r>
              <a:rPr lang="en-US" sz="2400" dirty="0"/>
              <a:t> </a:t>
            </a:r>
            <a:r>
              <a:rPr lang="en-US" sz="2400" dirty="0" err="1"/>
              <a:t>উভয</a:t>
            </a:r>
            <a:r>
              <a:rPr lang="en-US" sz="2400" dirty="0"/>
              <a:t>় </a:t>
            </a:r>
            <a:r>
              <a:rPr lang="en-US" sz="2400" dirty="0" err="1"/>
              <a:t>প্রকার</a:t>
            </a:r>
            <a:r>
              <a:rPr lang="en-US" sz="2400" dirty="0"/>
              <a:t> </a:t>
            </a:r>
            <a:r>
              <a:rPr lang="en-US" sz="2400" dirty="0" err="1"/>
              <a:t>উৎস</a:t>
            </a:r>
            <a:r>
              <a:rPr lang="en-US" sz="2400" dirty="0"/>
              <a:t> </a:t>
            </a:r>
            <a:r>
              <a:rPr lang="en-US" sz="2400" dirty="0" err="1"/>
              <a:t>থেকেই</a:t>
            </a:r>
            <a:r>
              <a:rPr lang="en-US" sz="2400" dirty="0"/>
              <a:t> </a:t>
            </a:r>
            <a:r>
              <a:rPr lang="en-US" sz="2400" dirty="0" err="1"/>
              <a:t>তাপ</a:t>
            </a:r>
            <a:r>
              <a:rPr lang="en-US" sz="2400" dirty="0"/>
              <a:t> </a:t>
            </a:r>
            <a:r>
              <a:rPr lang="en-US" sz="2400" dirty="0" err="1"/>
              <a:t>পাওয়া</a:t>
            </a:r>
            <a:r>
              <a:rPr lang="en-US" sz="2400" dirty="0"/>
              <a:t> </a:t>
            </a:r>
            <a:r>
              <a:rPr lang="en-US" sz="2400" dirty="0" err="1"/>
              <a:t>যায</a:t>
            </a:r>
            <a:r>
              <a:rPr lang="en-US" sz="2400" dirty="0"/>
              <a:t>়। </a:t>
            </a:r>
            <a:r>
              <a:rPr lang="en-US" sz="2400" dirty="0" err="1"/>
              <a:t>নিচে</a:t>
            </a:r>
            <a:r>
              <a:rPr lang="en-US" sz="2400" dirty="0"/>
              <a:t> </a:t>
            </a:r>
            <a:r>
              <a:rPr lang="en-US" sz="2400" dirty="0" err="1"/>
              <a:t>কয়েকটি</a:t>
            </a:r>
            <a:r>
              <a:rPr lang="en-US" sz="2400" dirty="0"/>
              <a:t> </a:t>
            </a:r>
            <a:r>
              <a:rPr lang="en-US" sz="2400" dirty="0" err="1"/>
              <a:t>বর্ণনা</a:t>
            </a:r>
            <a:r>
              <a:rPr lang="en-US" sz="2400" dirty="0"/>
              <a:t> </a:t>
            </a:r>
            <a:r>
              <a:rPr lang="en-US" sz="2400" dirty="0" err="1"/>
              <a:t>দেওয়া</a:t>
            </a:r>
            <a:r>
              <a:rPr lang="en-US" sz="2400" dirty="0"/>
              <a:t> </a:t>
            </a:r>
            <a:r>
              <a:rPr lang="en-US" sz="2400" dirty="0" err="1" smtClean="0"/>
              <a:t>হলো</a:t>
            </a:r>
            <a:r>
              <a:rPr lang="en-US" sz="2400" dirty="0" smtClean="0"/>
              <a:t>-</a:t>
            </a:r>
          </a:p>
          <a:p>
            <a:pPr>
              <a:buNone/>
            </a:pPr>
            <a:r>
              <a:rPr lang="en-US" sz="2400" dirty="0" smtClean="0"/>
              <a:t>১) </a:t>
            </a:r>
            <a:r>
              <a:rPr lang="en-US" sz="2400" dirty="0" err="1" smtClean="0"/>
              <a:t>সূর্যঃ</a:t>
            </a:r>
            <a:r>
              <a:rPr lang="en-US" sz="2400" dirty="0" smtClean="0"/>
              <a:t> </a:t>
            </a:r>
            <a:r>
              <a:rPr lang="en-US" sz="2400" dirty="0" err="1"/>
              <a:t>তাপের</a:t>
            </a:r>
            <a:r>
              <a:rPr lang="en-US" sz="2400" dirty="0"/>
              <a:t> </a:t>
            </a:r>
            <a:r>
              <a:rPr lang="en-US" sz="2400" dirty="0" err="1"/>
              <a:t>প্রধান</a:t>
            </a:r>
            <a:r>
              <a:rPr lang="en-US" sz="2400" dirty="0"/>
              <a:t> </a:t>
            </a:r>
            <a:r>
              <a:rPr lang="en-US" sz="2400" dirty="0" err="1"/>
              <a:t>উৎস</a:t>
            </a:r>
            <a:r>
              <a:rPr lang="en-US" sz="2400" dirty="0"/>
              <a:t> </a:t>
            </a:r>
            <a:r>
              <a:rPr lang="en-US" sz="2400" dirty="0" err="1"/>
              <a:t>সূর্য</a:t>
            </a:r>
            <a:r>
              <a:rPr lang="en-US" sz="2400" dirty="0"/>
              <a:t>। </a:t>
            </a:r>
            <a:r>
              <a:rPr lang="en-US" sz="2400" dirty="0" err="1"/>
              <a:t>এটা</a:t>
            </a:r>
            <a:r>
              <a:rPr lang="en-US" sz="2400" dirty="0"/>
              <a:t> </a:t>
            </a:r>
            <a:r>
              <a:rPr lang="en-US" sz="2400" dirty="0" err="1"/>
              <a:t>পৃথিবী</a:t>
            </a:r>
            <a:r>
              <a:rPr lang="en-US" sz="2400" dirty="0"/>
              <a:t> ও </a:t>
            </a:r>
            <a:r>
              <a:rPr lang="en-US" sz="2400" dirty="0" err="1"/>
              <a:t>সৌরজগতের</a:t>
            </a:r>
            <a:r>
              <a:rPr lang="en-US" sz="2400" dirty="0"/>
              <a:t> </a:t>
            </a:r>
            <a:r>
              <a:rPr lang="en-US" sz="2400" dirty="0" err="1"/>
              <a:t>প্রধান</a:t>
            </a:r>
            <a:r>
              <a:rPr lang="en-US" sz="2400" dirty="0"/>
              <a:t> </a:t>
            </a:r>
            <a:r>
              <a:rPr lang="en-US" sz="2400" dirty="0" err="1"/>
              <a:t>উৎস</a:t>
            </a:r>
            <a:r>
              <a:rPr lang="en-US" sz="2400" dirty="0"/>
              <a:t> </a:t>
            </a:r>
            <a:r>
              <a:rPr lang="en-US" sz="2400" dirty="0" err="1"/>
              <a:t>হিসেবে</a:t>
            </a:r>
            <a:r>
              <a:rPr lang="en-US" sz="2400" dirty="0"/>
              <a:t> </a:t>
            </a:r>
            <a:r>
              <a:rPr lang="en-US" sz="2400" dirty="0" err="1"/>
              <a:t>বিবেচিত</a:t>
            </a:r>
            <a:r>
              <a:rPr lang="en-US" sz="2400" dirty="0"/>
              <a:t> </a:t>
            </a:r>
            <a:r>
              <a:rPr lang="en-US" sz="2400" dirty="0" err="1"/>
              <a:t>হয়</a:t>
            </a:r>
            <a:r>
              <a:rPr lang="en-US" sz="2400" dirty="0"/>
              <a:t>।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২</a:t>
            </a:r>
            <a:r>
              <a:rPr lang="en-US" sz="2400" dirty="0"/>
              <a:t>) </a:t>
            </a:r>
            <a:r>
              <a:rPr lang="en-US" sz="2400" dirty="0" err="1"/>
              <a:t>আণবিক</a:t>
            </a:r>
            <a:r>
              <a:rPr lang="en-US" sz="2400" dirty="0"/>
              <a:t> </a:t>
            </a:r>
            <a:r>
              <a:rPr lang="en-US" sz="2400" dirty="0" err="1"/>
              <a:t>শক্তিঃ</a:t>
            </a:r>
            <a:r>
              <a:rPr lang="en-US" sz="2400" dirty="0"/>
              <a:t> </a:t>
            </a:r>
            <a:r>
              <a:rPr lang="en-US" sz="2400" dirty="0" err="1"/>
              <a:t>নিউক্লিয়াস</a:t>
            </a:r>
            <a:r>
              <a:rPr lang="en-US" sz="2400" dirty="0"/>
              <a:t> Reactor এ </a:t>
            </a:r>
            <a:r>
              <a:rPr lang="en-US" sz="2400" dirty="0" err="1"/>
              <a:t>ফিনিশ</a:t>
            </a:r>
            <a:r>
              <a:rPr lang="en-US" sz="2400" dirty="0"/>
              <a:t> </a:t>
            </a:r>
            <a:r>
              <a:rPr lang="en-US" sz="2400" dirty="0" err="1"/>
              <a:t>বিক্রিয়া</a:t>
            </a:r>
            <a:r>
              <a:rPr lang="en-US" sz="2400" dirty="0"/>
              <a:t> </a:t>
            </a:r>
            <a:r>
              <a:rPr lang="en-US" sz="2400" dirty="0" err="1"/>
              <a:t>ঘটানো</a:t>
            </a:r>
            <a:r>
              <a:rPr lang="en-US" sz="2400" dirty="0"/>
              <a:t> </a:t>
            </a:r>
            <a:r>
              <a:rPr lang="en-US" sz="2400" dirty="0" err="1"/>
              <a:t>হয়</a:t>
            </a:r>
            <a:r>
              <a:rPr lang="en-US" sz="2400" dirty="0"/>
              <a:t> </a:t>
            </a:r>
            <a:r>
              <a:rPr lang="en-US" sz="2400" dirty="0" err="1"/>
              <a:t>যেখানে</a:t>
            </a:r>
            <a:r>
              <a:rPr lang="en-US" sz="2400" dirty="0"/>
              <a:t> </a:t>
            </a:r>
            <a:r>
              <a:rPr lang="en-US" sz="2400" dirty="0" err="1"/>
              <a:t>পরামানু</a:t>
            </a:r>
            <a:r>
              <a:rPr lang="en-US" sz="2400" dirty="0"/>
              <a:t> </a:t>
            </a:r>
            <a:r>
              <a:rPr lang="en-US" sz="2400" dirty="0" err="1"/>
              <a:t>ভাঙার</a:t>
            </a:r>
            <a:r>
              <a:rPr lang="en-US" sz="2400" dirty="0"/>
              <a:t> </a:t>
            </a:r>
            <a:r>
              <a:rPr lang="en-US" sz="2400" dirty="0" err="1"/>
              <a:t>ফলে</a:t>
            </a:r>
            <a:r>
              <a:rPr lang="en-US" sz="2400" dirty="0"/>
              <a:t> </a:t>
            </a:r>
            <a:r>
              <a:rPr lang="en-US" sz="2400" dirty="0" err="1"/>
              <a:t>প্রচুর</a:t>
            </a:r>
            <a:r>
              <a:rPr lang="en-US" sz="2400" dirty="0"/>
              <a:t> </a:t>
            </a:r>
            <a:r>
              <a:rPr lang="en-US" sz="2400" dirty="0" err="1"/>
              <a:t>তাপ</a:t>
            </a:r>
            <a:r>
              <a:rPr lang="en-US" sz="2400" dirty="0"/>
              <a:t> </a:t>
            </a:r>
            <a:r>
              <a:rPr lang="en-US" sz="2400" dirty="0" err="1"/>
              <a:t>উৎপন্ন</a:t>
            </a:r>
            <a:r>
              <a:rPr lang="en-US" sz="2400" dirty="0"/>
              <a:t> </a:t>
            </a:r>
            <a:r>
              <a:rPr lang="en-US" sz="2400" dirty="0" err="1"/>
              <a:t>হয়</a:t>
            </a:r>
            <a:r>
              <a:rPr lang="en-US" sz="2400" dirty="0" smtClean="0"/>
              <a:t>।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/>
              <a:t>৩) </a:t>
            </a:r>
            <a:r>
              <a:rPr lang="en-US" sz="2400" dirty="0" err="1"/>
              <a:t>বিদ্যু</a:t>
            </a:r>
            <a:r>
              <a:rPr lang="en-US" sz="2400" dirty="0"/>
              <a:t>ৎ </a:t>
            </a:r>
            <a:r>
              <a:rPr lang="en-US" sz="2400" dirty="0" err="1"/>
              <a:t>শক্তিঃ</a:t>
            </a:r>
            <a:r>
              <a:rPr lang="en-US" sz="2400" dirty="0"/>
              <a:t> </a:t>
            </a:r>
            <a:r>
              <a:rPr lang="en-US" sz="2400" dirty="0" err="1"/>
              <a:t>বিদ্যু</a:t>
            </a:r>
            <a:r>
              <a:rPr lang="en-US" sz="2400" dirty="0"/>
              <a:t>ৎ </a:t>
            </a:r>
            <a:r>
              <a:rPr lang="en-US" sz="2400" dirty="0" err="1"/>
              <a:t>প্রবাহিত</a:t>
            </a:r>
            <a:r>
              <a:rPr lang="en-US" sz="2400" dirty="0"/>
              <a:t> </a:t>
            </a:r>
            <a:r>
              <a:rPr lang="en-US" sz="2400" dirty="0" err="1"/>
              <a:t>হওয়ার</a:t>
            </a:r>
            <a:r>
              <a:rPr lang="en-US" sz="2400" dirty="0"/>
              <a:t> </a:t>
            </a:r>
            <a:r>
              <a:rPr lang="en-US" sz="2400" dirty="0" err="1"/>
              <a:t>সময়</a:t>
            </a:r>
            <a:r>
              <a:rPr lang="en-US" sz="2400" dirty="0"/>
              <a:t> </a:t>
            </a:r>
            <a:r>
              <a:rPr lang="en-US" sz="2400" dirty="0" err="1"/>
              <a:t>পরিবাহীর</a:t>
            </a:r>
            <a:r>
              <a:rPr lang="en-US" sz="2400" dirty="0"/>
              <a:t> </a:t>
            </a:r>
            <a:r>
              <a:rPr lang="en-US" sz="2400" dirty="0" err="1"/>
              <a:t>মধ্যে</a:t>
            </a:r>
            <a:r>
              <a:rPr lang="en-US" sz="2400" dirty="0"/>
              <a:t> </a:t>
            </a:r>
            <a:r>
              <a:rPr lang="en-US" sz="2400" dirty="0" err="1"/>
              <a:t>তাপ</a:t>
            </a:r>
            <a:r>
              <a:rPr lang="en-US" sz="2400" dirty="0"/>
              <a:t> </a:t>
            </a:r>
            <a:r>
              <a:rPr lang="en-US" sz="2400" dirty="0" err="1"/>
              <a:t>উৎপন্ন</a:t>
            </a:r>
            <a:r>
              <a:rPr lang="en-US" sz="2400" dirty="0"/>
              <a:t> </a:t>
            </a:r>
            <a:r>
              <a:rPr lang="en-US" sz="2400" dirty="0" err="1"/>
              <a:t>হয়</a:t>
            </a:r>
            <a:r>
              <a:rPr lang="en-US" sz="2400" dirty="0" smtClean="0"/>
              <a:t>।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/>
              <a:t>৪) </a:t>
            </a:r>
            <a:r>
              <a:rPr lang="en-US" sz="2400" dirty="0" err="1"/>
              <a:t>রাসায়নিক</a:t>
            </a:r>
            <a:r>
              <a:rPr lang="en-US" sz="2400" dirty="0"/>
              <a:t> </a:t>
            </a:r>
            <a:r>
              <a:rPr lang="en-US" sz="2400" dirty="0" err="1"/>
              <a:t>ক্রিয়াঃরাসায়নিক</a:t>
            </a:r>
            <a:r>
              <a:rPr lang="en-US" sz="2400" dirty="0"/>
              <a:t> </a:t>
            </a:r>
            <a:r>
              <a:rPr lang="en-US" sz="2400" dirty="0" err="1"/>
              <a:t>বিক্রিয়ার</a:t>
            </a:r>
            <a:r>
              <a:rPr lang="en-US" sz="2400" dirty="0"/>
              <a:t> </a:t>
            </a:r>
            <a:r>
              <a:rPr lang="en-US" sz="2400" dirty="0" err="1"/>
              <a:t>মাধ্যমে</a:t>
            </a:r>
            <a:r>
              <a:rPr lang="en-US" sz="2400" dirty="0"/>
              <a:t> </a:t>
            </a:r>
            <a:r>
              <a:rPr lang="en-US" sz="2400" dirty="0" err="1"/>
              <a:t>প্রচুর</a:t>
            </a:r>
            <a:r>
              <a:rPr lang="en-US" sz="2400" dirty="0"/>
              <a:t> </a:t>
            </a:r>
            <a:r>
              <a:rPr lang="en-US" sz="2400" dirty="0" err="1"/>
              <a:t>তাপ</a:t>
            </a:r>
            <a:r>
              <a:rPr lang="en-US" sz="2400" dirty="0"/>
              <a:t> </a:t>
            </a:r>
            <a:r>
              <a:rPr lang="en-US" sz="2400" dirty="0" err="1"/>
              <a:t>পাওয়া</a:t>
            </a:r>
            <a:r>
              <a:rPr lang="en-US" sz="2400" dirty="0"/>
              <a:t> </a:t>
            </a:r>
            <a:r>
              <a:rPr lang="en-US" sz="2400" dirty="0" err="1"/>
              <a:t>যায়</a:t>
            </a:r>
            <a:r>
              <a:rPr lang="en-US" sz="2400" dirty="0"/>
              <a:t>। </a:t>
            </a:r>
            <a:r>
              <a:rPr lang="en-US" sz="2400" dirty="0" err="1"/>
              <a:t>তেল</a:t>
            </a:r>
            <a:r>
              <a:rPr lang="en-US" sz="2400" dirty="0"/>
              <a:t>, </a:t>
            </a:r>
            <a:r>
              <a:rPr lang="en-US" sz="2400" dirty="0" err="1"/>
              <a:t>গ্যাস</a:t>
            </a:r>
            <a:r>
              <a:rPr lang="en-US" sz="2400" dirty="0"/>
              <a:t>, </a:t>
            </a:r>
            <a:r>
              <a:rPr lang="en-US" sz="2400" dirty="0" err="1"/>
              <a:t>কয়লা</a:t>
            </a:r>
            <a:r>
              <a:rPr lang="en-US" sz="2400" dirty="0"/>
              <a:t> </a:t>
            </a:r>
            <a:r>
              <a:rPr lang="en-US" sz="2400" dirty="0" err="1"/>
              <a:t>ইত্যাদি</a:t>
            </a:r>
            <a:r>
              <a:rPr lang="en-US" sz="2400" dirty="0"/>
              <a:t> </a:t>
            </a:r>
            <a:r>
              <a:rPr lang="en-US" sz="2400" dirty="0" err="1"/>
              <a:t>পোড়ালে</a:t>
            </a:r>
            <a:r>
              <a:rPr lang="en-US" sz="2400" dirty="0"/>
              <a:t> </a:t>
            </a:r>
            <a:r>
              <a:rPr lang="en-US" sz="2400" dirty="0" err="1"/>
              <a:t>প্রচুর</a:t>
            </a:r>
            <a:r>
              <a:rPr lang="en-US" sz="2400" dirty="0"/>
              <a:t> </a:t>
            </a:r>
            <a:r>
              <a:rPr lang="en-US" sz="2400" dirty="0" err="1"/>
              <a:t>চাপ</a:t>
            </a:r>
            <a:r>
              <a:rPr lang="en-US" sz="2400" dirty="0"/>
              <a:t> </a:t>
            </a:r>
            <a:r>
              <a:rPr lang="en-US" sz="2400" dirty="0" err="1"/>
              <a:t>সৃষ্টি</a:t>
            </a:r>
            <a:r>
              <a:rPr lang="en-US" sz="2400" dirty="0"/>
              <a:t> </a:t>
            </a:r>
            <a:r>
              <a:rPr lang="en-US" sz="2400" dirty="0" err="1"/>
              <a:t>হয়</a:t>
            </a:r>
            <a:r>
              <a:rPr lang="en-US" sz="2400" dirty="0"/>
              <a:t>।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৫</a:t>
            </a:r>
            <a:r>
              <a:rPr lang="en-US" sz="2400" dirty="0"/>
              <a:t>) </a:t>
            </a:r>
            <a:r>
              <a:rPr lang="en-US" sz="2400" dirty="0" err="1"/>
              <a:t>অবস্থার</a:t>
            </a:r>
            <a:r>
              <a:rPr lang="en-US" sz="2400" dirty="0"/>
              <a:t> </a:t>
            </a:r>
            <a:r>
              <a:rPr lang="en-US" sz="2400" dirty="0" err="1"/>
              <a:t>পরিবর্তনঃবস্তুর</a:t>
            </a:r>
            <a:r>
              <a:rPr lang="en-US" sz="2400" dirty="0"/>
              <a:t> </a:t>
            </a:r>
            <a:r>
              <a:rPr lang="en-US" sz="2400" dirty="0" err="1"/>
              <a:t>বাষ্পীয়</a:t>
            </a:r>
            <a:r>
              <a:rPr lang="en-US" sz="2400" dirty="0"/>
              <a:t> </a:t>
            </a:r>
            <a:r>
              <a:rPr lang="en-US" sz="2400" dirty="0" err="1"/>
              <a:t>অবস্থা</a:t>
            </a:r>
            <a:r>
              <a:rPr lang="en-US" sz="2400" dirty="0"/>
              <a:t> </a:t>
            </a:r>
            <a:r>
              <a:rPr lang="en-US" sz="2400" dirty="0" err="1"/>
              <a:t>থেকে</a:t>
            </a:r>
            <a:r>
              <a:rPr lang="en-US" sz="2400" dirty="0"/>
              <a:t> </a:t>
            </a:r>
            <a:r>
              <a:rPr lang="en-US" sz="2400" dirty="0" err="1"/>
              <a:t>তরলে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তরল</a:t>
            </a:r>
            <a:r>
              <a:rPr lang="en-US" sz="2400" dirty="0"/>
              <a:t> </a:t>
            </a:r>
            <a:r>
              <a:rPr lang="en-US" sz="2400" dirty="0" err="1"/>
              <a:t>অবস্থা</a:t>
            </a:r>
            <a:r>
              <a:rPr lang="en-US" sz="2400" dirty="0"/>
              <a:t> </a:t>
            </a:r>
            <a:r>
              <a:rPr lang="en-US" sz="2400" dirty="0" err="1"/>
              <a:t>থেকে</a:t>
            </a:r>
            <a:r>
              <a:rPr lang="en-US" sz="2400" dirty="0"/>
              <a:t> </a:t>
            </a:r>
            <a:r>
              <a:rPr lang="en-US" sz="2400" dirty="0" err="1"/>
              <a:t>কঠিনে</a:t>
            </a:r>
            <a:r>
              <a:rPr lang="en-US" sz="2400" dirty="0"/>
              <a:t> </a:t>
            </a:r>
            <a:r>
              <a:rPr lang="en-US" sz="2400" dirty="0" err="1"/>
              <a:t>পরিণত</a:t>
            </a:r>
            <a:r>
              <a:rPr lang="en-US" sz="2400" dirty="0"/>
              <a:t> </a:t>
            </a:r>
            <a:r>
              <a:rPr lang="en-US" sz="2400" dirty="0" err="1"/>
              <a:t>করলে</a:t>
            </a:r>
            <a:r>
              <a:rPr lang="en-US" sz="2400" dirty="0"/>
              <a:t> </a:t>
            </a:r>
            <a:r>
              <a:rPr lang="en-US" sz="2400" dirty="0" err="1"/>
              <a:t>বস্তু</a:t>
            </a:r>
            <a:r>
              <a:rPr lang="en-US" sz="2400" dirty="0"/>
              <a:t> </a:t>
            </a:r>
            <a:r>
              <a:rPr lang="en-US" sz="2400" dirty="0" err="1"/>
              <a:t>তাপ</a:t>
            </a:r>
            <a:r>
              <a:rPr lang="en-US" sz="2400" dirty="0"/>
              <a:t> </a:t>
            </a:r>
            <a:r>
              <a:rPr lang="en-US" sz="2400" dirty="0" err="1"/>
              <a:t>উৎপন্ন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44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heavy" dirty="0" err="1"/>
              <a:t>তাপমাত্রা</a:t>
            </a:r>
            <a:r>
              <a:rPr lang="en-US" b="1" u="heavy" dirty="0"/>
              <a:t> </a:t>
            </a:r>
            <a:r>
              <a:rPr lang="en-US" b="1" u="heavy" dirty="0" err="1"/>
              <a:t>পরিমাপক</a:t>
            </a:r>
            <a:r>
              <a:rPr lang="en-US" b="1" u="heavy" dirty="0"/>
              <a:t> </a:t>
            </a:r>
            <a:r>
              <a:rPr lang="en-US" b="1" u="heavy" dirty="0" err="1"/>
              <a:t>স্কেলঃ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তাপমাত্রা</a:t>
            </a:r>
            <a:r>
              <a:rPr lang="en-US" dirty="0"/>
              <a:t> </a:t>
            </a:r>
            <a:r>
              <a:rPr lang="en-US" dirty="0" err="1"/>
              <a:t>পরিমাপের</a:t>
            </a:r>
            <a:r>
              <a:rPr lang="en-US" dirty="0"/>
              <a:t> ৫ </a:t>
            </a:r>
            <a:r>
              <a:rPr lang="en-US" dirty="0" err="1"/>
              <a:t>ধরনের</a:t>
            </a:r>
            <a:r>
              <a:rPr lang="en-US" dirty="0"/>
              <a:t> </a:t>
            </a:r>
            <a:r>
              <a:rPr lang="en-US" dirty="0" err="1"/>
              <a:t>স্কেল</a:t>
            </a:r>
            <a:r>
              <a:rPr lang="en-US" dirty="0"/>
              <a:t> </a:t>
            </a:r>
            <a:r>
              <a:rPr lang="en-US" dirty="0" err="1"/>
              <a:t>আছে।</a:t>
            </a:r>
            <a:r>
              <a:rPr lang="en-US" dirty="0" err="1" smtClean="0"/>
              <a:t>যথা</a:t>
            </a:r>
            <a:r>
              <a:rPr lang="en-US" dirty="0"/>
              <a:t> -</a:t>
            </a:r>
          </a:p>
          <a:p>
            <a:pPr marL="0" indent="0">
              <a:buNone/>
            </a:pPr>
            <a:r>
              <a:rPr lang="en-US" dirty="0" smtClean="0"/>
              <a:t> ১</a:t>
            </a:r>
            <a:r>
              <a:rPr lang="en-US" dirty="0"/>
              <a:t>) </a:t>
            </a:r>
            <a:r>
              <a:rPr lang="en-US" dirty="0" err="1"/>
              <a:t>সেলসিয়াস</a:t>
            </a:r>
            <a:r>
              <a:rPr lang="en-US" dirty="0"/>
              <a:t> </a:t>
            </a:r>
            <a:r>
              <a:rPr lang="en-US" dirty="0" err="1"/>
              <a:t>স্কেল</a:t>
            </a:r>
            <a:r>
              <a:rPr lang="en-US" dirty="0"/>
              <a:t>।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/>
              <a:t>২) </a:t>
            </a:r>
            <a:r>
              <a:rPr lang="en-US" dirty="0" err="1"/>
              <a:t>ফারেনহাইট</a:t>
            </a:r>
            <a:r>
              <a:rPr lang="en-US" dirty="0"/>
              <a:t> </a:t>
            </a:r>
            <a:r>
              <a:rPr lang="en-US" dirty="0" err="1"/>
              <a:t>স্কেল</a:t>
            </a:r>
            <a:r>
              <a:rPr lang="en-US" dirty="0"/>
              <a:t>।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/>
              <a:t>৩) </a:t>
            </a:r>
            <a:r>
              <a:rPr lang="en-US" dirty="0" err="1"/>
              <a:t>রোমার</a:t>
            </a:r>
            <a:r>
              <a:rPr lang="en-US" dirty="0"/>
              <a:t> </a:t>
            </a:r>
            <a:r>
              <a:rPr lang="en-US" dirty="0" err="1"/>
              <a:t>স্কেল</a:t>
            </a:r>
            <a:r>
              <a:rPr lang="en-US" dirty="0"/>
              <a:t>।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/>
              <a:t>৪)</a:t>
            </a:r>
            <a:r>
              <a:rPr lang="en-US" dirty="0" err="1"/>
              <a:t>কেলভিন</a:t>
            </a:r>
            <a:r>
              <a:rPr lang="en-US" dirty="0"/>
              <a:t> </a:t>
            </a:r>
            <a:r>
              <a:rPr lang="en-US" dirty="0" err="1"/>
              <a:t>স্কেল</a:t>
            </a:r>
            <a:r>
              <a:rPr lang="en-US" dirty="0"/>
              <a:t>।</a:t>
            </a:r>
          </a:p>
          <a:p>
            <a:pPr marL="0" indent="0">
              <a:buNone/>
            </a:pPr>
            <a:r>
              <a:rPr lang="en-US" dirty="0" smtClean="0"/>
              <a:t>  ৫)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i¨vsKvBb</a:t>
            </a:r>
            <a:r>
              <a:rPr lang="en-US" dirty="0" smtClean="0"/>
              <a:t> </a:t>
            </a:r>
            <a:r>
              <a:rPr lang="en-US" dirty="0" err="1"/>
              <a:t>স্কেল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78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তাপমাত্রা</a:t>
            </a:r>
            <a:r>
              <a:rPr lang="en-US" sz="2800" dirty="0"/>
              <a:t> </a:t>
            </a:r>
            <a:r>
              <a:rPr lang="en-US" sz="2800" dirty="0" err="1"/>
              <a:t>পরিমাপের</a:t>
            </a:r>
            <a:r>
              <a:rPr lang="en-US" sz="2800" dirty="0"/>
              <a:t> </a:t>
            </a:r>
            <a:r>
              <a:rPr lang="en-US" sz="2800" dirty="0" err="1"/>
              <a:t>বিভিন্ন</a:t>
            </a:r>
            <a:r>
              <a:rPr lang="en-US" sz="2800" dirty="0"/>
              <a:t> </a:t>
            </a:r>
            <a:r>
              <a:rPr lang="en-US" sz="2800" dirty="0" err="1"/>
              <a:t>স্কেলের</a:t>
            </a:r>
            <a:r>
              <a:rPr lang="en-US" sz="2800" dirty="0"/>
              <a:t> </a:t>
            </a:r>
            <a:r>
              <a:rPr lang="en-US" sz="2800" dirty="0" err="1"/>
              <a:t>মাঝে</a:t>
            </a:r>
            <a:r>
              <a:rPr lang="en-US" sz="2800" dirty="0"/>
              <a:t> </a:t>
            </a:r>
            <a:r>
              <a:rPr lang="en-US" sz="2800" dirty="0" err="1"/>
              <a:t>সম্পর্কঃ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সেলসিয়াস</a:t>
            </a:r>
            <a:r>
              <a:rPr lang="en-US" dirty="0"/>
              <a:t>, </a:t>
            </a:r>
            <a:r>
              <a:rPr lang="en-US" dirty="0" err="1"/>
              <a:t>ফারেনহাইট</a:t>
            </a:r>
            <a:r>
              <a:rPr lang="en-US" dirty="0"/>
              <a:t>, </a:t>
            </a:r>
            <a:r>
              <a:rPr lang="en-US" dirty="0" err="1"/>
              <a:t>রোমার</a:t>
            </a:r>
            <a:r>
              <a:rPr lang="en-US" dirty="0"/>
              <a:t>, </a:t>
            </a:r>
            <a:r>
              <a:rPr lang="en-US" dirty="0" err="1"/>
              <a:t>কেলভিন</a:t>
            </a:r>
            <a:r>
              <a:rPr lang="en-US" dirty="0"/>
              <a:t> ও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র‌্যাংক্যাইন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/>
              <a:t> </a:t>
            </a:r>
            <a:r>
              <a:rPr lang="en-US" dirty="0" err="1"/>
              <a:t>স্কেলের</a:t>
            </a:r>
            <a:r>
              <a:rPr lang="en-US" dirty="0"/>
              <a:t> </a:t>
            </a:r>
            <a:r>
              <a:rPr lang="en-US" dirty="0" err="1"/>
              <a:t>মাঝে</a:t>
            </a:r>
            <a:r>
              <a:rPr lang="en-US" dirty="0"/>
              <a:t> </a:t>
            </a:r>
            <a:r>
              <a:rPr lang="en-US" dirty="0" err="1"/>
              <a:t>পারস্পরিক</a:t>
            </a:r>
            <a:r>
              <a:rPr lang="en-US" dirty="0"/>
              <a:t> </a:t>
            </a:r>
            <a:r>
              <a:rPr lang="en-US" dirty="0" err="1"/>
              <a:t>সম্পর্ক</a:t>
            </a:r>
            <a:r>
              <a:rPr lang="en-US" dirty="0"/>
              <a:t> </a:t>
            </a:r>
            <a:r>
              <a:rPr lang="en-US" dirty="0" err="1"/>
              <a:t>স্থাপনের</a:t>
            </a:r>
            <a:r>
              <a:rPr lang="en-US" dirty="0"/>
              <a:t> </a:t>
            </a:r>
            <a:r>
              <a:rPr lang="en-US" dirty="0" err="1"/>
              <a:t>জন্য</a:t>
            </a:r>
            <a:r>
              <a:rPr lang="en-US" dirty="0"/>
              <a:t> </a:t>
            </a: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থার্মোমিটার</a:t>
            </a:r>
            <a:r>
              <a:rPr lang="en-US" dirty="0"/>
              <a:t>(BMA)</a:t>
            </a:r>
            <a:r>
              <a:rPr lang="en-US" dirty="0" err="1"/>
              <a:t>নিই</a:t>
            </a:r>
            <a:r>
              <a:rPr lang="en-US" dirty="0"/>
              <a:t> </a:t>
            </a:r>
            <a:r>
              <a:rPr lang="en-US" dirty="0" err="1"/>
              <a:t>যার</a:t>
            </a:r>
            <a:r>
              <a:rPr lang="en-US" dirty="0"/>
              <a:t> </a:t>
            </a:r>
            <a:r>
              <a:rPr lang="en-US" dirty="0" err="1"/>
              <a:t>বরফ</a:t>
            </a:r>
            <a:r>
              <a:rPr lang="en-US" dirty="0"/>
              <a:t> </a:t>
            </a:r>
            <a:r>
              <a:rPr lang="en-US" dirty="0" err="1"/>
              <a:t>বিন্দু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স্টিম</a:t>
            </a:r>
            <a:r>
              <a:rPr lang="en-US" dirty="0"/>
              <a:t> </a:t>
            </a:r>
            <a:r>
              <a:rPr lang="en-US" dirty="0" err="1"/>
              <a:t>বিন্দু</a:t>
            </a:r>
            <a:r>
              <a:rPr lang="en-US" dirty="0"/>
              <a:t> </a:t>
            </a:r>
            <a:r>
              <a:rPr lang="en-US" dirty="0" err="1"/>
              <a:t>যথাক্রমে</a:t>
            </a:r>
            <a:r>
              <a:rPr lang="en-US" dirty="0"/>
              <a:t> A ও </a:t>
            </a:r>
            <a:r>
              <a:rPr lang="en-US" dirty="0" err="1"/>
              <a:t>Bদাগের</a:t>
            </a:r>
            <a:r>
              <a:rPr lang="en-US" dirty="0"/>
              <a:t> </a:t>
            </a:r>
            <a:r>
              <a:rPr lang="en-US" dirty="0" err="1"/>
              <a:t>সাথে</a:t>
            </a:r>
            <a:r>
              <a:rPr lang="en-US" dirty="0"/>
              <a:t> </a:t>
            </a:r>
            <a:r>
              <a:rPr lang="en-US" dirty="0" err="1"/>
              <a:t>মিলে</a:t>
            </a:r>
            <a:r>
              <a:rPr lang="en-US" dirty="0"/>
              <a:t> </a:t>
            </a:r>
            <a:r>
              <a:rPr lang="en-US" dirty="0" err="1"/>
              <a:t>যায়</a:t>
            </a:r>
            <a:r>
              <a:rPr lang="en-US" dirty="0"/>
              <a:t>। </a:t>
            </a:r>
            <a:r>
              <a:rPr lang="en-US" dirty="0" err="1"/>
              <a:t>এখন</a:t>
            </a:r>
            <a:r>
              <a:rPr lang="en-US" dirty="0"/>
              <a:t> </a:t>
            </a:r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থার্মোমিটার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পাশাপাশি</a:t>
            </a:r>
            <a:r>
              <a:rPr lang="en-US" dirty="0"/>
              <a:t> </a:t>
            </a:r>
            <a:r>
              <a:rPr lang="en-US" dirty="0" err="1"/>
              <a:t>উপরের</a:t>
            </a:r>
            <a:r>
              <a:rPr lang="en-US" dirty="0"/>
              <a:t> ৫ </a:t>
            </a:r>
            <a:r>
              <a:rPr lang="en-US" dirty="0" err="1"/>
              <a:t>টি</a:t>
            </a:r>
            <a:r>
              <a:rPr lang="en-US" dirty="0"/>
              <a:t> </a:t>
            </a:r>
            <a:r>
              <a:rPr lang="en-US" dirty="0" err="1"/>
              <a:t>স্কেল</a:t>
            </a:r>
            <a:r>
              <a:rPr lang="en-US" dirty="0"/>
              <a:t> </a:t>
            </a:r>
            <a:r>
              <a:rPr lang="en-US" dirty="0" err="1"/>
              <a:t>স্থাপন</a:t>
            </a:r>
            <a:r>
              <a:rPr lang="en-US" dirty="0"/>
              <a:t> </a:t>
            </a:r>
            <a:r>
              <a:rPr lang="en-US" dirty="0" err="1"/>
              <a:t>করি</a:t>
            </a:r>
            <a:r>
              <a:rPr lang="en-US" dirty="0" smtClean="0"/>
              <a:t>।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71092611_1400620150086290_1422080353358577664_n.jpg"/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3947913" y="625160"/>
            <a:ext cx="3013656" cy="92330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58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0"/>
                <a:ext cx="10515600" cy="6176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ধরি, </a:t>
                </a:r>
                <a:r>
                  <a:rPr lang="en-US" dirty="0" err="1"/>
                  <a:t>কোন</a:t>
                </a:r>
                <a:r>
                  <a:rPr lang="en-US" dirty="0"/>
                  <a:t/>
                </a:r>
                <a:r>
                  <a:rPr lang="en-US" dirty="0" err="1"/>
                  <a:t>একটি</a:t>
                </a:r>
                <a:r>
                  <a:rPr lang="en-US" dirty="0"/>
                  <a:t/>
                </a:r>
                <a:r>
                  <a:rPr lang="en-US" dirty="0" err="1"/>
                  <a:t>তাপমাত্রায়</a:t>
                </a:r>
                <a:r>
                  <a:rPr lang="en-US" dirty="0"/>
                  <a:t/>
                </a:r>
                <a:r>
                  <a:rPr lang="en-US" dirty="0" err="1"/>
                  <a:t>প্রদত্ত</a:t>
                </a:r>
                <a:r>
                  <a:rPr lang="en-US" dirty="0"/>
                  <a:t/>
                </a:r>
                <a:r>
                  <a:rPr lang="en-US" dirty="0" err="1"/>
                  <a:t>থার্মোমিটার</a:t>
                </a:r>
                <a:r>
                  <a:rPr lang="en-US" dirty="0"/>
                  <a:t>(BMA) </a:t>
                </a:r>
                <a:r>
                  <a:rPr lang="en-US" dirty="0" err="1"/>
                  <a:t>এর</a:t>
                </a:r>
                <a:r>
                  <a:rPr lang="en-US" dirty="0"/>
                  <a:t/>
                </a:r>
                <a:r>
                  <a:rPr lang="en-US" dirty="0" err="1"/>
                  <a:t>পারদ</a:t>
                </a:r>
                <a:r>
                  <a:rPr lang="en-US" dirty="0"/>
                  <a:t/>
                </a:r>
                <a:r>
                  <a:rPr lang="en-US" dirty="0" err="1"/>
                  <a:t>শীর্ষ</a:t>
                </a:r>
                <a:r>
                  <a:rPr lang="en-US" dirty="0"/>
                  <a:t/>
                </a:r>
                <a:r>
                  <a:rPr lang="en-US" dirty="0" err="1"/>
                  <a:t>যখন</a:t>
                </a:r>
                <a:r>
                  <a:rPr lang="en-US" dirty="0"/>
                  <a:t> M </a:t>
                </a:r>
                <a:r>
                  <a:rPr lang="en-US" dirty="0" err="1"/>
                  <a:t>অবস্থানের</a:t>
                </a:r>
                <a:r>
                  <a:rPr lang="en-US" dirty="0"/>
                  <a:t/>
                </a:r>
                <a:r>
                  <a:rPr lang="en-US" dirty="0" err="1"/>
                  <a:t>আসে</a:t>
                </a:r>
                <a:r>
                  <a:rPr lang="en-US" dirty="0"/>
                  <a:t/>
                </a:r>
                <a:r>
                  <a:rPr lang="en-US" dirty="0" err="1"/>
                  <a:t>তখন</a:t>
                </a:r>
                <a:r>
                  <a:rPr lang="en-US" dirty="0"/>
                  <a:t/>
                </a:r>
                <a:r>
                  <a:rPr lang="en-US" dirty="0" err="1"/>
                  <a:t>সেলসিয়াস</a:t>
                </a:r>
                <a:r>
                  <a:rPr lang="en-US" dirty="0"/>
                  <a:t>, </a:t>
                </a:r>
                <a:r>
                  <a:rPr lang="en-US" dirty="0" err="1"/>
                  <a:t>ফারেনহাইট</a:t>
                </a:r>
                <a:r>
                  <a:rPr lang="en-US" dirty="0"/>
                  <a:t>, </a:t>
                </a:r>
                <a:r>
                  <a:rPr lang="en-US" dirty="0" err="1"/>
                  <a:t>রোমার</a:t>
                </a:r>
                <a:r>
                  <a:rPr lang="en-US" dirty="0"/>
                  <a:t>, </a:t>
                </a:r>
                <a:r>
                  <a:rPr lang="en-US" dirty="0" err="1" smtClean="0"/>
                  <a:t>কেলভিন</a:t>
                </a:r>
                <a:r>
                  <a:rPr lang="en-US" dirty="0" smtClean="0"/>
                  <a:t> ও </a:t>
                </a:r>
                <a:r>
                  <a:rPr lang="en-US" sz="3600" dirty="0" err="1" smtClean="0">
                    <a:latin typeface="SutonnyMJ" pitchFamily="2" charset="0"/>
                    <a:cs typeface="SutonnyMJ" pitchFamily="2" charset="0"/>
                  </a:rPr>
                  <a:t>i¨vs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কিন</a:t>
                </a:r>
                <a:r>
                  <a:rPr lang="en-US" dirty="0" smtClean="0"/>
                  <a:t/>
                </a:r>
                <a:r>
                  <a:rPr lang="en-US" dirty="0" err="1"/>
                  <a:t>স্কেলে</a:t>
                </a:r>
                <a:r>
                  <a:rPr lang="en-US" dirty="0"/>
                  <a:t/>
                </a:r>
                <a:r>
                  <a:rPr lang="en-US" dirty="0" err="1"/>
                  <a:t>তাপমাত্রা</a:t>
                </a:r>
                <a:r>
                  <a:rPr lang="en-US" dirty="0"/>
                  <a:t/>
                </a:r>
                <a:r>
                  <a:rPr lang="en-US" dirty="0" err="1"/>
                  <a:t>যথাক্রমে</a:t>
                </a:r>
                <a:r>
                  <a:rPr lang="en-US" dirty="0"/>
                  <a:t> C,F,R,K ও </a:t>
                </a:r>
                <a:r>
                  <a:rPr lang="en-US" dirty="0" err="1"/>
                  <a:t>Rn</a:t>
                </a:r>
                <a:r>
                  <a:rPr lang="en-US" dirty="0"/>
                  <a:t>। </a:t>
                </a:r>
                <a:r>
                  <a:rPr lang="en-US" dirty="0" err="1"/>
                  <a:t>যেকোনো</a:t>
                </a:r>
                <a:r>
                  <a:rPr lang="en-US" dirty="0"/>
                  <a:t/>
                </a:r>
                <a:r>
                  <a:rPr lang="en-US" dirty="0" err="1"/>
                  <a:t>স্কেল</a:t>
                </a:r>
                <a:r>
                  <a:rPr lang="en-US" dirty="0"/>
                  <a:t/>
                </a:r>
                <a:r>
                  <a:rPr lang="en-US" dirty="0" err="1"/>
                  <a:t>নেওয়া</a:t>
                </a:r>
                <a:r>
                  <a:rPr lang="en-US" dirty="0"/>
                  <a:t/>
                </a:r>
                <a:r>
                  <a:rPr lang="en-US" dirty="0" err="1"/>
                  <a:t>হোক</a:t>
                </a:r>
                <a:r>
                  <a:rPr lang="en-US" dirty="0"/>
                  <a:t/>
                </a:r>
                <a:r>
                  <a:rPr lang="en-US" dirty="0" err="1"/>
                  <a:t>না</a:t>
                </a:r>
                <a:r>
                  <a:rPr lang="en-US" dirty="0"/>
                  <a:t/>
                </a:r>
                <a:r>
                  <a:rPr lang="en-US" dirty="0" err="1"/>
                  <a:t>কেন</a:t>
                </a:r>
                <a:r>
                  <a:rPr lang="en-US" dirty="0"/>
                  <a:t> MA </a:t>
                </a:r>
                <a:r>
                  <a:rPr lang="en-US" dirty="0" err="1"/>
                  <a:t>দূরত্ব</a:t>
                </a:r>
                <a:r>
                  <a:rPr lang="en-US" dirty="0"/>
                  <a:t> ও BA </a:t>
                </a:r>
                <a:r>
                  <a:rPr lang="en-US" dirty="0" err="1"/>
                  <a:t>দূরত্বের</a:t>
                </a:r>
                <a:r>
                  <a:rPr lang="en-US" dirty="0"/>
                  <a:t/>
                </a:r>
                <a:r>
                  <a:rPr lang="en-US" dirty="0" err="1"/>
                  <a:t>অনুপাত</a:t>
                </a:r>
                <a:r>
                  <a:rPr lang="en-US" dirty="0"/>
                  <a:t/>
                </a:r>
                <a:r>
                  <a:rPr lang="en-US" dirty="0" err="1"/>
                  <a:t>সর্বদা</a:t>
                </a:r>
                <a:r>
                  <a:rPr lang="en-US" dirty="0"/>
                  <a:t/>
                </a:r>
                <a:r>
                  <a:rPr lang="en-US" dirty="0" err="1"/>
                  <a:t>একই</a:t>
                </a:r>
                <a:r>
                  <a:rPr lang="en-US" dirty="0"/>
                  <a:t/>
                </a:r>
                <a:r>
                  <a:rPr lang="en-US" dirty="0" err="1" smtClean="0"/>
                  <a:t>থাকবে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𝑀𝐴</m:t>
                          </m:r>
                        </m:num>
                        <m:den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den>
                      </m:f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212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num>
                        <m:den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273</m:t>
                          </m:r>
                        </m:num>
                        <m:den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373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273</m:t>
                          </m:r>
                        </m:den>
                      </m:f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𝑅𝑛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492</m:t>
                          </m:r>
                        </m:num>
                        <m:den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672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492</m:t>
                          </m:r>
                        </m:den>
                      </m:f>
                    </m:oMath>
                  </m:oMathPara>
                </a14:m>
                <a:endParaRPr lang="en-US" sz="2200" dirty="0" smtClean="0"/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𝑀𝐴</m:t>
                          </m:r>
                        </m:num>
                        <m:den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𝐵𝐴</m:t>
                          </m:r>
                        </m:den>
                      </m:f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273</m:t>
                          </m:r>
                        </m:num>
                        <m:den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𝑅𝑛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492</m:t>
                          </m:r>
                        </m:num>
                        <m:den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en-US" sz="2200" dirty="0" smtClean="0"/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273</m:t>
                          </m:r>
                        </m:num>
                        <m:den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𝑅𝑛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492</m:t>
                          </m:r>
                        </m:num>
                        <m:den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 smtClean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273</m:t>
                          </m:r>
                        </m:num>
                        <m:den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𝑅𝑛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492</m:t>
                          </m:r>
                        </m:num>
                        <m:den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0"/>
                <a:ext cx="10515600" cy="6176963"/>
              </a:xfrm>
              <a:blipFill rotWithShape="0">
                <a:blip r:embed="rId2"/>
                <a:stretch>
                  <a:fillRect l="-1217" t="-1876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52907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994</Words>
  <Application>Microsoft Office PowerPoint</Application>
  <PresentationFormat>Custom</PresentationFormat>
  <Paragraphs>79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Presented By :</vt:lpstr>
      <vt:lpstr>                       PLAN OF ACTION:</vt:lpstr>
      <vt:lpstr>_v‡g©vwgwZ (Thermometry) </vt:lpstr>
      <vt:lpstr>                 তাপ ও তাপমাত্রার সংজ্ঞা    </vt:lpstr>
      <vt:lpstr>তাপ ও তাপমাত্রার মাঝে পার্থক্য তাপ ও তাপমাত্রার মাঝে পার্থক্য নিচে দেওয়া হলো-তাপ(Heat) তাপমাত্রা বা উষ্ণতা (Temperature) t </vt:lpstr>
      <vt:lpstr>তাপের উৎসঃ  </vt:lpstr>
      <vt:lpstr>তাপমাত্রা পরিমাপক স্কেলঃ </vt:lpstr>
      <vt:lpstr>তাপমাত্রা পরিমাপের বিভিন্ন স্কেলের মাঝে সম্পর্কঃ  </vt:lpstr>
      <vt:lpstr> </vt:lpstr>
      <vt:lpstr>wK¬wbK¨vj বা ডাক্তারি থার্মোমিটারঃ   মানুষের শরীরের তাপমাত্রা (জ্বর) মাপার জন্য যে থার্মোমিটার ব্যবহার করা হয় তাকে   ডাক্তারি থার্মোমিটার বলে  </vt:lpstr>
      <vt:lpstr>Slide 11</vt:lpstr>
      <vt:lpstr>cÖkœcÎ mg~n t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প্রথম অধ্যায় </dc:title>
  <dc:creator>NPI LAPTOP 01</dc:creator>
  <cp:lastModifiedBy>Non Tech</cp:lastModifiedBy>
  <cp:revision>65</cp:revision>
  <dcterms:created xsi:type="dcterms:W3CDTF">2019-09-29T06:52:51Z</dcterms:created>
  <dcterms:modified xsi:type="dcterms:W3CDTF">2019-10-22T06:16:16Z</dcterms:modified>
</cp:coreProperties>
</file>