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38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5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4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0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0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00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7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2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0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6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9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2581-7724-4A43-8DA1-F627E2D73C89}" type="datetimeFigureOut">
              <a:rPr lang="en-US" smtClean="0"/>
              <a:pPr/>
              <a:t>10/13/2019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DC85-C542-4AF3-AF7F-10B752F8A9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Presented By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/>
              <a:t>NAME OF PRESENTER </a:t>
            </a:r>
          </a:p>
          <a:p>
            <a:r>
              <a:rPr lang="en-US" dirty="0"/>
              <a:t>KHONDOKER MD.SOHAIL ISLAM</a:t>
            </a:r>
          </a:p>
          <a:p>
            <a:endParaRPr lang="en-US" dirty="0"/>
          </a:p>
          <a:p>
            <a:r>
              <a:rPr lang="en-US" dirty="0"/>
              <a:t>DESIGNATION : INSTRUCTOR(NON –TECH),PHYSICS</a:t>
            </a:r>
          </a:p>
          <a:p>
            <a:r>
              <a:rPr lang="en-US" dirty="0"/>
              <a:t> DEPARTMENT : NONE –TECH</a:t>
            </a:r>
          </a:p>
          <a:p>
            <a:r>
              <a:rPr lang="en-US" dirty="0"/>
              <a:t>PRESENT INSTITUTE : NAOGAON POLYTECNIC                                              </a:t>
            </a:r>
            <a:r>
              <a:rPr lang="en-US" dirty="0" smtClean="0"/>
              <a:t>INSTITUTE.</a:t>
            </a:r>
            <a:endParaRPr lang="en-US" dirty="0"/>
          </a:p>
          <a:p>
            <a:r>
              <a:rPr lang="en-US" dirty="0"/>
              <a:t>SUBJECT : PHYSICS – 2</a:t>
            </a:r>
          </a:p>
          <a:p>
            <a:r>
              <a:rPr lang="en-US" dirty="0"/>
              <a:t>CODE NO : 65922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2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8713"/>
          </a:xfrm>
        </p:spPr>
        <p:txBody>
          <a:bodyPr/>
          <a:lstStyle/>
          <a:p>
            <a:r>
              <a:rPr lang="en-US" dirty="0" smtClean="0"/>
              <a:t>PLAN OF ACTION: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30321"/>
            <a:ext cx="11977352" cy="3799268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 </a:t>
            </a:r>
            <a:endParaRPr lang="en-US" dirty="0">
              <a:latin typeface="SutonnyMJ" pitchFamily="2" charset="0"/>
              <a:cs typeface="SutonnyMJ" pitchFamily="2" charset="0"/>
            </a:endParaRPr>
          </a:p>
          <a:p>
            <a:r>
              <a:rPr lang="en-US" sz="8600" dirty="0"/>
              <a:t> To enjoyable </a:t>
            </a:r>
          </a:p>
          <a:p>
            <a:r>
              <a:rPr lang="en-US" sz="8600" dirty="0"/>
              <a:t>        And interesting  physics class</a:t>
            </a:r>
          </a:p>
          <a:p>
            <a:endParaRPr lang="en-US" sz="8600" dirty="0">
              <a:latin typeface="SutonnyMJ" pitchFamily="2" charset="0"/>
              <a:cs typeface="SutonnyMJ" pitchFamily="2" charset="0"/>
            </a:endParaRPr>
          </a:p>
          <a:p>
            <a:endParaRPr lang="en-US" sz="8600" dirty="0">
              <a:latin typeface="SutonnyMJ" pitchFamily="2" charset="0"/>
              <a:cs typeface="SutonnyMJ" pitchFamily="2" charset="0"/>
            </a:endParaRPr>
          </a:p>
          <a:p>
            <a:r>
              <a:rPr lang="en-US" sz="8600" b="1" dirty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Aa¨vq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 -2</a:t>
            </a:r>
          </a:p>
          <a:p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c`v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‡_©</a:t>
            </a:r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i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ZvcaviY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ÿgZv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8600" b="1" dirty="0" err="1">
                <a:latin typeface="SutonnyMJ" pitchFamily="2" charset="0"/>
                <a:cs typeface="SutonnyMJ" pitchFamily="2" charset="0"/>
              </a:rPr>
              <a:t>K¨vjwiwgwZ</a:t>
            </a:r>
            <a:r>
              <a:rPr lang="en-US" sz="8600" b="1" dirty="0">
                <a:latin typeface="SutonnyMJ" pitchFamily="2" charset="0"/>
                <a:cs typeface="SutonnyMJ" pitchFamily="2" charset="0"/>
              </a:rPr>
              <a:t>)</a:t>
            </a:r>
          </a:p>
          <a:p>
            <a:endParaRPr lang="en-US" sz="8600" b="1" dirty="0">
              <a:latin typeface="SutonnyMJ" pitchFamily="2" charset="0"/>
              <a:cs typeface="SutonnyMJ" pitchFamily="2" charset="0"/>
            </a:endParaRPr>
          </a:p>
          <a:p>
            <a:r>
              <a:rPr lang="en-US" sz="8600" dirty="0"/>
              <a:t> HEAT CAPACITY OF MATERIALS (CALORIMETRY)</a:t>
            </a:r>
          </a:p>
          <a:p>
            <a:endParaRPr lang="en-US" sz="8600" dirty="0"/>
          </a:p>
          <a:p>
            <a:endParaRPr lang="en-US" sz="8600" dirty="0">
              <a:latin typeface="SutonnyMJ" pitchFamily="2" charset="0"/>
              <a:cs typeface="SutonnyMJ" pitchFamily="2" charset="0"/>
            </a:endParaRPr>
          </a:p>
          <a:p>
            <a:r>
              <a:rPr lang="en-US" sz="86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600" b="1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8600" b="1" dirty="0">
              <a:latin typeface="SutonnyMJ" pitchFamily="2" charset="0"/>
              <a:cs typeface="SutonnyMJ" pitchFamily="2" charset="0"/>
            </a:endParaRPr>
          </a:p>
          <a:p>
            <a:endParaRPr lang="en-US" dirty="0"/>
          </a:p>
          <a:p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sz="4000" dirty="0">
              <a:latin typeface="SutonnyMJ" pitchFamily="2" charset="0"/>
              <a:cs typeface="SutonnyMJ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48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GK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kw³ </a:t>
            </a:r>
            <a:r>
              <a:rPr lang="en-US" dirty="0" smtClean="0"/>
              <a:t>(State the heat as a from of Energy )  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8059"/>
            <a:ext cx="10515600" cy="4351338"/>
          </a:xfrm>
        </p:spPr>
        <p:txBody>
          <a:bodyPr/>
          <a:lstStyle/>
          <a:p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প্রকার</a:t>
            </a:r>
            <a:r>
              <a:rPr lang="en-US" dirty="0"/>
              <a:t> </a:t>
            </a:r>
            <a:r>
              <a:rPr lang="en-US" dirty="0" err="1"/>
              <a:t>শক্তি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প্রকার</a:t>
            </a:r>
            <a:r>
              <a:rPr lang="en-US" dirty="0"/>
              <a:t> </a:t>
            </a:r>
            <a:r>
              <a:rPr lang="en-US" dirty="0" err="1"/>
              <a:t>শক্তি</a:t>
            </a:r>
            <a:r>
              <a:rPr lang="en-US" dirty="0"/>
              <a:t>। </a:t>
            </a:r>
            <a:r>
              <a:rPr lang="en-US" dirty="0" err="1"/>
              <a:t>বস্তু</a:t>
            </a:r>
            <a:r>
              <a:rPr lang="en-US" dirty="0"/>
              <a:t> </a:t>
            </a:r>
            <a:r>
              <a:rPr lang="en-US" dirty="0" err="1"/>
              <a:t>কর্তৃক</a:t>
            </a:r>
            <a:r>
              <a:rPr lang="en-US" dirty="0"/>
              <a:t> </a:t>
            </a:r>
            <a:r>
              <a:rPr lang="en-US" dirty="0" err="1"/>
              <a:t>গৃহীত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বর্জিত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সরাসরি</a:t>
            </a:r>
            <a:r>
              <a:rPr lang="en-US" dirty="0"/>
              <a:t> </a:t>
            </a:r>
            <a:r>
              <a:rPr lang="en-US" dirty="0" err="1"/>
              <a:t>পরিমাপ</a:t>
            </a:r>
            <a:r>
              <a:rPr lang="en-US" dirty="0"/>
              <a:t> </a:t>
            </a:r>
            <a:r>
              <a:rPr lang="en-US" dirty="0" err="1"/>
              <a:t>করার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ব্যবস্থা</a:t>
            </a:r>
            <a:r>
              <a:rPr lang="en-US" dirty="0"/>
              <a:t> </a:t>
            </a:r>
            <a:r>
              <a:rPr lang="en-US" dirty="0" err="1"/>
              <a:t>নেই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এমন</a:t>
            </a:r>
            <a:r>
              <a:rPr lang="en-US" dirty="0"/>
              <a:t> </a:t>
            </a:r>
            <a:r>
              <a:rPr lang="en-US" dirty="0" err="1"/>
              <a:t>কোনো</a:t>
            </a:r>
            <a:r>
              <a:rPr lang="en-US" dirty="0"/>
              <a:t> </a:t>
            </a:r>
            <a:r>
              <a:rPr lang="en-US" dirty="0" err="1"/>
              <a:t>যন্ত্র</a:t>
            </a:r>
            <a:r>
              <a:rPr lang="en-US" dirty="0"/>
              <a:t> </a:t>
            </a:r>
            <a:r>
              <a:rPr lang="en-US" dirty="0" err="1"/>
              <a:t>নেই</a:t>
            </a:r>
            <a:r>
              <a:rPr lang="en-US" dirty="0"/>
              <a:t> </a:t>
            </a:r>
            <a:r>
              <a:rPr lang="en-US" dirty="0" err="1"/>
              <a:t>যার</a:t>
            </a:r>
            <a:r>
              <a:rPr lang="en-US" dirty="0"/>
              <a:t> </a:t>
            </a:r>
            <a:r>
              <a:rPr lang="en-US" dirty="0" err="1"/>
              <a:t>সাহায্যে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সরাসরি</a:t>
            </a:r>
            <a:r>
              <a:rPr lang="en-US" dirty="0"/>
              <a:t> </a:t>
            </a:r>
            <a:r>
              <a:rPr lang="en-US" dirty="0" err="1"/>
              <a:t>পরিমাপ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যায়</a:t>
            </a:r>
            <a:r>
              <a:rPr lang="en-US" dirty="0"/>
              <a:t>।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বস্তুকে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দিলে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</a:t>
            </a:r>
            <a:r>
              <a:rPr lang="en-US" dirty="0" err="1"/>
              <a:t>বৃদ্ধি</a:t>
            </a:r>
            <a:r>
              <a:rPr lang="en-US" dirty="0"/>
              <a:t> </a:t>
            </a:r>
            <a:r>
              <a:rPr lang="en-US" dirty="0" err="1"/>
              <a:t>পায়</a:t>
            </a:r>
            <a:r>
              <a:rPr lang="en-US" dirty="0"/>
              <a:t>। </a:t>
            </a:r>
            <a:r>
              <a:rPr lang="en-US" dirty="0" err="1"/>
              <a:t>তাপমাত্রা</a:t>
            </a:r>
            <a:r>
              <a:rPr lang="en-US" dirty="0"/>
              <a:t> </a:t>
            </a:r>
            <a:r>
              <a:rPr lang="en-US" dirty="0" err="1"/>
              <a:t>মেপে</a:t>
            </a:r>
            <a:r>
              <a:rPr lang="en-US" dirty="0"/>
              <a:t> </a:t>
            </a:r>
            <a:r>
              <a:rPr lang="en-US" dirty="0" err="1"/>
              <a:t>আমরা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জানতে</a:t>
            </a:r>
            <a:r>
              <a:rPr lang="en-US" dirty="0"/>
              <a:t> </a:t>
            </a:r>
            <a:r>
              <a:rPr lang="en-US" dirty="0" err="1"/>
              <a:t>পারি</a:t>
            </a:r>
            <a:r>
              <a:rPr lang="en-US" dirty="0"/>
              <a:t>। </a:t>
            </a:r>
            <a:r>
              <a:rPr lang="en-US" dirty="0" err="1"/>
              <a:t>যেমন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ধরনের</a:t>
            </a:r>
            <a:r>
              <a:rPr lang="en-US" dirty="0"/>
              <a:t> </a:t>
            </a:r>
            <a:r>
              <a:rPr lang="en-US" dirty="0" err="1"/>
              <a:t>জ্বালানি</a:t>
            </a:r>
            <a:r>
              <a:rPr lang="en-US" dirty="0"/>
              <a:t> </a:t>
            </a:r>
            <a:r>
              <a:rPr lang="en-US" dirty="0" err="1"/>
              <a:t>দিয়ে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1kg </a:t>
            </a:r>
            <a:r>
              <a:rPr lang="en-US" dirty="0" err="1"/>
              <a:t>পানির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1c </a:t>
            </a:r>
            <a:r>
              <a:rPr lang="en-US" dirty="0" err="1"/>
              <a:t>বাড়ানো</a:t>
            </a:r>
            <a:r>
              <a:rPr lang="en-US" dirty="0"/>
              <a:t> </a:t>
            </a:r>
            <a:r>
              <a:rPr lang="en-US" dirty="0" err="1"/>
              <a:t>যায়</a:t>
            </a:r>
            <a:r>
              <a:rPr lang="en-US" dirty="0"/>
              <a:t>। </a:t>
            </a:r>
            <a:r>
              <a:rPr lang="en-US" dirty="0" err="1"/>
              <a:t>আবার</a:t>
            </a:r>
            <a:r>
              <a:rPr lang="en-US" dirty="0"/>
              <a:t> </a:t>
            </a:r>
            <a:r>
              <a:rPr lang="en-US" dirty="0" err="1"/>
              <a:t>অন্য</a:t>
            </a:r>
            <a:r>
              <a:rPr lang="en-US" dirty="0"/>
              <a:t> </a:t>
            </a:r>
            <a:r>
              <a:rPr lang="en-US" dirty="0" err="1"/>
              <a:t>আর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ধরনের</a:t>
            </a:r>
            <a:r>
              <a:rPr lang="en-US" dirty="0"/>
              <a:t> </a:t>
            </a:r>
            <a:r>
              <a:rPr lang="en-US" dirty="0" err="1"/>
              <a:t>জ্বালানি</a:t>
            </a:r>
            <a:r>
              <a:rPr lang="en-US" dirty="0"/>
              <a:t> </a:t>
            </a:r>
            <a:r>
              <a:rPr lang="en-US" dirty="0" err="1"/>
              <a:t>দিয়ে</a:t>
            </a:r>
            <a:r>
              <a:rPr lang="en-US" dirty="0"/>
              <a:t> 1kg </a:t>
            </a:r>
            <a:r>
              <a:rPr lang="en-US" dirty="0" err="1"/>
              <a:t>পানির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2c </a:t>
            </a:r>
            <a:r>
              <a:rPr lang="en-US" dirty="0" err="1"/>
              <a:t>বাড়ানো</a:t>
            </a:r>
            <a:r>
              <a:rPr lang="en-US" dirty="0"/>
              <a:t> </a:t>
            </a:r>
            <a:r>
              <a:rPr lang="en-US" dirty="0" err="1"/>
              <a:t>যায়</a:t>
            </a:r>
            <a:r>
              <a:rPr lang="en-US" dirty="0"/>
              <a:t>।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99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তাপের</a:t>
            </a:r>
            <a:r>
              <a:rPr lang="en-US" i="1" dirty="0"/>
              <a:t> </a:t>
            </a:r>
            <a:r>
              <a:rPr lang="en-US" i="1" dirty="0" err="1" smtClean="0"/>
              <a:t>একক</a:t>
            </a:r>
            <a:r>
              <a:rPr lang="en-US" i="1" smtClean="0"/>
              <a:t> </a:t>
            </a:r>
            <a:r>
              <a:rPr lang="en-US" i="1" dirty="0"/>
              <a:t>(Unit of </a:t>
            </a:r>
            <a:r>
              <a:rPr lang="en-US" i="1"/>
              <a:t>Heat</a:t>
            </a:r>
            <a:r>
              <a:rPr lang="en-US" i="1" smtClean="0"/>
              <a:t>) 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যখন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কাজ</a:t>
            </a:r>
            <a:r>
              <a:rPr lang="en-US" dirty="0"/>
              <a:t> </a:t>
            </a:r>
            <a:r>
              <a:rPr lang="en-US" dirty="0" err="1"/>
              <a:t>কে</a:t>
            </a:r>
            <a:r>
              <a:rPr lang="en-US" dirty="0"/>
              <a:t> </a:t>
            </a:r>
            <a:r>
              <a:rPr lang="en-US" dirty="0" err="1"/>
              <a:t>সম্পূর্ণরূপে</a:t>
            </a:r>
            <a:r>
              <a:rPr lang="en-US" dirty="0"/>
              <a:t> </a:t>
            </a:r>
            <a:r>
              <a:rPr lang="en-US" dirty="0" err="1"/>
              <a:t>তাতে</a:t>
            </a:r>
            <a:r>
              <a:rPr lang="en-US" dirty="0"/>
              <a:t> </a:t>
            </a:r>
            <a:r>
              <a:rPr lang="en-US" dirty="0" err="1"/>
              <a:t>অথবা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</a:t>
            </a:r>
            <a:r>
              <a:rPr lang="en-US" dirty="0" err="1"/>
              <a:t>সম্পূর্ণরূপে</a:t>
            </a:r>
            <a:r>
              <a:rPr lang="en-US" dirty="0"/>
              <a:t> </a:t>
            </a:r>
            <a:r>
              <a:rPr lang="en-US" dirty="0" err="1"/>
              <a:t>কাজে</a:t>
            </a:r>
            <a:r>
              <a:rPr lang="en-US" dirty="0"/>
              <a:t> </a:t>
            </a:r>
            <a:r>
              <a:rPr lang="en-US" dirty="0" err="1"/>
              <a:t>রূপান্তরিত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তখন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সর্বদা</a:t>
            </a:r>
            <a:r>
              <a:rPr lang="en-US" dirty="0"/>
              <a:t> </a:t>
            </a:r>
            <a:r>
              <a:rPr lang="en-US" dirty="0" err="1"/>
              <a:t>কাজের</a:t>
            </a:r>
            <a:r>
              <a:rPr lang="en-US" dirty="0"/>
              <a:t> </a:t>
            </a:r>
            <a:r>
              <a:rPr lang="en-US" dirty="0" err="1"/>
              <a:t>সমানুপাতিক</a:t>
            </a:r>
            <a:r>
              <a:rPr lang="en-US" dirty="0"/>
              <a:t>। </a:t>
            </a:r>
            <a:r>
              <a:rPr lang="en-US" dirty="0" err="1"/>
              <a:t>যদি</a:t>
            </a:r>
            <a:r>
              <a:rPr lang="en-US" dirty="0"/>
              <a:t> W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কাজ</a:t>
            </a:r>
            <a:r>
              <a:rPr lang="en-US" dirty="0"/>
              <a:t> </a:t>
            </a:r>
            <a:r>
              <a:rPr lang="en-US" dirty="0" err="1"/>
              <a:t>সম্পূর্ণরূপে</a:t>
            </a:r>
            <a:r>
              <a:rPr lang="en-US" dirty="0"/>
              <a:t> </a:t>
            </a:r>
            <a:r>
              <a:rPr lang="en-US" dirty="0" err="1"/>
              <a:t>তাপে</a:t>
            </a:r>
            <a:r>
              <a:rPr lang="en-US" dirty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হয়ে</a:t>
            </a:r>
            <a:r>
              <a:rPr lang="en-US" dirty="0"/>
              <a:t> H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উৎপন্ন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তবে</a:t>
            </a:r>
            <a:r>
              <a:rPr lang="en-US" dirty="0"/>
              <a:t> </a:t>
            </a:r>
            <a:r>
              <a:rPr lang="en-US" dirty="0" err="1"/>
              <a:t>জুলের</a:t>
            </a:r>
            <a:r>
              <a:rPr lang="en-US" dirty="0"/>
              <a:t> </a:t>
            </a:r>
            <a:r>
              <a:rPr lang="en-US" dirty="0" err="1"/>
              <a:t>সূত্র</a:t>
            </a:r>
            <a:r>
              <a:rPr lang="en-US" dirty="0"/>
              <a:t> </a:t>
            </a:r>
            <a:r>
              <a:rPr lang="en-US" dirty="0" err="1"/>
              <a:t>মতে</a:t>
            </a:r>
            <a:endParaRPr lang="en-US" dirty="0"/>
          </a:p>
          <a:p>
            <a:r>
              <a:rPr lang="en-US" dirty="0"/>
              <a:t>W </a:t>
            </a:r>
            <a:r>
              <a:rPr lang="en-US" dirty="0" err="1"/>
              <a:t>অসংজ্ঞায়িত</a:t>
            </a:r>
            <a:r>
              <a:rPr lang="en-US" dirty="0"/>
              <a:t> H</a:t>
            </a:r>
          </a:p>
          <a:p>
            <a:r>
              <a:rPr lang="en-US" dirty="0" err="1"/>
              <a:t>বা,W</a:t>
            </a:r>
            <a:r>
              <a:rPr lang="en-US" dirty="0"/>
              <a:t>=JH</a:t>
            </a:r>
          </a:p>
          <a:p>
            <a:r>
              <a:rPr lang="en-US" dirty="0" err="1"/>
              <a:t>বা,J</a:t>
            </a:r>
            <a:r>
              <a:rPr lang="en-US" dirty="0"/>
              <a:t>=W/H</a:t>
            </a:r>
          </a:p>
          <a:p>
            <a:r>
              <a:rPr lang="en-US" dirty="0" err="1"/>
              <a:t>এখানে,J</a:t>
            </a:r>
            <a:r>
              <a:rPr lang="en-US" dirty="0"/>
              <a:t> </a:t>
            </a:r>
            <a:r>
              <a:rPr lang="en-US" dirty="0" err="1"/>
              <a:t>একটি</a:t>
            </a:r>
            <a:r>
              <a:rPr lang="en-US" dirty="0"/>
              <a:t> </a:t>
            </a:r>
            <a:r>
              <a:rPr lang="en-US" dirty="0" err="1"/>
              <a:t>ধ্রুব</a:t>
            </a:r>
            <a:r>
              <a:rPr lang="en-US" dirty="0"/>
              <a:t> </a:t>
            </a:r>
            <a:r>
              <a:rPr lang="en-US" dirty="0" err="1"/>
              <a:t>সংখ্যা</a:t>
            </a:r>
            <a:r>
              <a:rPr lang="en-US" dirty="0"/>
              <a:t> </a:t>
            </a:r>
            <a:r>
              <a:rPr lang="en-US" dirty="0" err="1"/>
              <a:t>এবং</a:t>
            </a:r>
            <a:r>
              <a:rPr lang="en-US" dirty="0"/>
              <a:t> </a:t>
            </a:r>
            <a:r>
              <a:rPr lang="en-US" dirty="0" err="1"/>
              <a:t>একে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যান্ত্রিক</a:t>
            </a:r>
            <a:r>
              <a:rPr lang="en-US" dirty="0"/>
              <a:t> </a:t>
            </a:r>
            <a:r>
              <a:rPr lang="en-US" dirty="0" err="1"/>
              <a:t>সমতা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জুলের</a:t>
            </a:r>
            <a:r>
              <a:rPr lang="en-US" dirty="0"/>
              <a:t> </a:t>
            </a:r>
            <a:r>
              <a:rPr lang="en-US" dirty="0" err="1"/>
              <a:t>রগক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 </a:t>
            </a:r>
            <a:r>
              <a:rPr lang="en-US" dirty="0" err="1"/>
              <a:t>উপরোক্ত</a:t>
            </a:r>
            <a:r>
              <a:rPr lang="en-US" dirty="0"/>
              <a:t> </a:t>
            </a:r>
            <a:r>
              <a:rPr lang="en-US" dirty="0" err="1"/>
              <a:t>সমীকরণে</a:t>
            </a:r>
            <a:r>
              <a:rPr lang="en-US" dirty="0"/>
              <a:t> H=1 </a:t>
            </a:r>
            <a:r>
              <a:rPr lang="en-US" dirty="0" err="1"/>
              <a:t>হলে,J</a:t>
            </a:r>
            <a:r>
              <a:rPr lang="en-US" dirty="0"/>
              <a:t>=W  । </a:t>
            </a:r>
            <a:r>
              <a:rPr lang="en-US" dirty="0" err="1"/>
              <a:t>অর্থা</a:t>
            </a:r>
            <a:r>
              <a:rPr lang="en-US" dirty="0"/>
              <a:t>ৎ,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কাজ</a:t>
            </a:r>
            <a:r>
              <a:rPr lang="en-US" dirty="0"/>
              <a:t> </a:t>
            </a:r>
            <a:r>
              <a:rPr lang="en-US" dirty="0" err="1"/>
              <a:t>কে</a:t>
            </a:r>
            <a:r>
              <a:rPr lang="en-US" dirty="0"/>
              <a:t> </a:t>
            </a:r>
            <a:r>
              <a:rPr lang="en-US" dirty="0" err="1"/>
              <a:t>সম্পূর্ণরূপে</a:t>
            </a:r>
            <a:r>
              <a:rPr lang="en-US" dirty="0"/>
              <a:t> </a:t>
            </a:r>
            <a:r>
              <a:rPr lang="en-US" dirty="0" err="1"/>
              <a:t>তাপে</a:t>
            </a:r>
            <a:r>
              <a:rPr lang="en-US" dirty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করলে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উৎপন্ন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তাকেই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যান্ত্রিক</a:t>
            </a:r>
            <a:r>
              <a:rPr lang="en-US" dirty="0"/>
              <a:t> </a:t>
            </a:r>
            <a:r>
              <a:rPr lang="en-US" dirty="0" err="1"/>
              <a:t>সমতা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4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9737"/>
          </a:xfrm>
        </p:spPr>
        <p:txBody>
          <a:bodyPr>
            <a:noAutofit/>
          </a:bodyPr>
          <a:lstStyle/>
          <a:p>
            <a:r>
              <a:rPr lang="en-US" sz="2800" i="1" dirty="0" err="1"/>
              <a:t>তাপ</a:t>
            </a:r>
            <a:r>
              <a:rPr lang="en-US" sz="2800" i="1" dirty="0"/>
              <a:t> </a:t>
            </a:r>
            <a:r>
              <a:rPr lang="en-US" sz="2800" i="1" dirty="0" err="1"/>
              <a:t>ধারণ</a:t>
            </a:r>
            <a:r>
              <a:rPr lang="en-US" sz="2800" i="1" dirty="0"/>
              <a:t> </a:t>
            </a:r>
            <a:r>
              <a:rPr lang="en-US" sz="2800" i="1" dirty="0" err="1"/>
              <a:t>ক্ষমতা</a:t>
            </a:r>
            <a:r>
              <a:rPr lang="en-US" sz="2800" i="1" dirty="0"/>
              <a:t> </a:t>
            </a:r>
            <a:r>
              <a:rPr lang="en-US" sz="2800" i="1" dirty="0" err="1"/>
              <a:t>বা</a:t>
            </a:r>
            <a:r>
              <a:rPr lang="en-US" sz="2800" i="1" dirty="0"/>
              <a:t> </a:t>
            </a:r>
            <a:r>
              <a:rPr lang="en-US" sz="2800" i="1" dirty="0" err="1"/>
              <a:t>তাপগ্রহীতা</a:t>
            </a:r>
            <a:r>
              <a:rPr lang="en-US" sz="2800" i="1" dirty="0"/>
              <a:t> </a:t>
            </a:r>
            <a:r>
              <a:rPr lang="en-US" sz="2800" i="1" dirty="0" err="1"/>
              <a:t>এবং</a:t>
            </a:r>
            <a:r>
              <a:rPr lang="en-US" sz="2800" i="1" dirty="0"/>
              <a:t> </a:t>
            </a:r>
            <a:r>
              <a:rPr lang="en-US" sz="2800" i="1" dirty="0" err="1"/>
              <a:t>পানিসম</a:t>
            </a:r>
            <a:r>
              <a:rPr lang="en-US" sz="2800" i="1" dirty="0"/>
              <a:t> </a:t>
            </a:r>
            <a:r>
              <a:rPr lang="en-US" sz="2800" i="1" dirty="0" err="1"/>
              <a:t>বা</a:t>
            </a:r>
            <a:r>
              <a:rPr lang="en-US" sz="2800" i="1" dirty="0"/>
              <a:t> </a:t>
            </a:r>
            <a:r>
              <a:rPr lang="en-US" sz="2800" i="1" dirty="0" err="1"/>
              <a:t>তুল্য</a:t>
            </a:r>
            <a:r>
              <a:rPr lang="en-US" sz="2800" i="1" dirty="0"/>
              <a:t> </a:t>
            </a:r>
            <a:r>
              <a:rPr lang="en-US" sz="2800" i="1" dirty="0" err="1"/>
              <a:t>জলাষ্ক</a:t>
            </a:r>
            <a:r>
              <a:rPr lang="en-US" sz="2800" i="1" dirty="0"/>
              <a:t> </a:t>
            </a:r>
            <a:r>
              <a:rPr lang="en-US" sz="2800" i="1" dirty="0" err="1"/>
              <a:t>এর</a:t>
            </a:r>
            <a:r>
              <a:rPr lang="en-US" sz="2800" i="1" dirty="0"/>
              <a:t> </a:t>
            </a:r>
            <a:r>
              <a:rPr lang="en-US" sz="2800" i="1" dirty="0" err="1"/>
              <a:t>সংজ্ঞা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(Define Thermal Capacity and </a:t>
            </a:r>
            <a:r>
              <a:rPr lang="en-US" sz="2800" dirty="0" err="1"/>
              <a:t>Watear</a:t>
            </a:r>
            <a:r>
              <a:rPr lang="en-US" sz="2800" dirty="0"/>
              <a:t> Equivalent)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প্রকার</a:t>
            </a:r>
            <a:r>
              <a:rPr lang="en-US" dirty="0"/>
              <a:t> </a:t>
            </a:r>
            <a:r>
              <a:rPr lang="en-US" dirty="0" err="1"/>
              <a:t>শক্তি</a:t>
            </a:r>
            <a:r>
              <a:rPr lang="en-US" dirty="0"/>
              <a:t> </a:t>
            </a:r>
            <a:r>
              <a:rPr lang="en-US" dirty="0" err="1"/>
              <a:t>এবং</a:t>
            </a:r>
            <a:r>
              <a:rPr lang="en-US" dirty="0"/>
              <a:t> </a:t>
            </a:r>
            <a:r>
              <a:rPr lang="en-US" dirty="0" err="1"/>
              <a:t>একে</a:t>
            </a:r>
            <a:r>
              <a:rPr lang="en-US" dirty="0"/>
              <a:t> </a:t>
            </a:r>
            <a:r>
              <a:rPr lang="en-US" dirty="0" err="1"/>
              <a:t>জুলে</a:t>
            </a:r>
            <a:r>
              <a:rPr lang="en-US" dirty="0"/>
              <a:t> </a:t>
            </a:r>
            <a:r>
              <a:rPr lang="en-US" dirty="0" err="1"/>
              <a:t>পরিমাপ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। </a:t>
            </a:r>
            <a:r>
              <a:rPr lang="en-US" dirty="0" err="1"/>
              <a:t>তাই</a:t>
            </a:r>
            <a:r>
              <a:rPr lang="en-US" dirty="0"/>
              <a:t> </a:t>
            </a:r>
            <a:r>
              <a:rPr lang="en-US" dirty="0" err="1"/>
              <a:t>একই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বিভিন্ন</a:t>
            </a:r>
            <a:r>
              <a:rPr lang="en-US" dirty="0"/>
              <a:t> </a:t>
            </a:r>
            <a:r>
              <a:rPr lang="en-US" dirty="0" err="1"/>
              <a:t>বস্তুতে</a:t>
            </a:r>
            <a:r>
              <a:rPr lang="en-US" dirty="0"/>
              <a:t> </a:t>
            </a:r>
            <a:r>
              <a:rPr lang="en-US" dirty="0" err="1"/>
              <a:t>প্রয়োগ</a:t>
            </a:r>
            <a:r>
              <a:rPr lang="en-US" dirty="0"/>
              <a:t> </a:t>
            </a:r>
            <a:r>
              <a:rPr lang="en-US" dirty="0" err="1"/>
              <a:t>করলে</a:t>
            </a:r>
            <a:r>
              <a:rPr lang="en-US" dirty="0"/>
              <a:t> </a:t>
            </a:r>
            <a:r>
              <a:rPr lang="en-US" dirty="0" err="1"/>
              <a:t>ফলাফল</a:t>
            </a:r>
            <a:r>
              <a:rPr lang="en-US" dirty="0"/>
              <a:t> </a:t>
            </a:r>
            <a:r>
              <a:rPr lang="en-US" dirty="0" err="1"/>
              <a:t>ভিন্ন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।</a:t>
            </a:r>
          </a:p>
          <a:p>
            <a:r>
              <a:rPr lang="en-US" dirty="0" err="1"/>
              <a:t>তাপধারণ</a:t>
            </a:r>
            <a:r>
              <a:rPr lang="en-US" dirty="0"/>
              <a:t> </a:t>
            </a:r>
            <a:r>
              <a:rPr lang="en-US" dirty="0" err="1"/>
              <a:t>ক্ষমতা</a:t>
            </a:r>
            <a:r>
              <a:rPr lang="en-US" dirty="0"/>
              <a:t> (Thermal Capacity)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1°বৃদ্ধি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প্রয়োজন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ঐ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ধারণ</a:t>
            </a:r>
            <a:r>
              <a:rPr lang="en-US" dirty="0"/>
              <a:t> </a:t>
            </a:r>
            <a:r>
              <a:rPr lang="en-US" dirty="0" err="1"/>
              <a:t>ক্ষমতা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</a:t>
            </a:r>
          </a:p>
          <a:p>
            <a:r>
              <a:rPr lang="en-US" dirty="0" err="1"/>
              <a:t>পানিসম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তুল্য</a:t>
            </a:r>
            <a:r>
              <a:rPr lang="en-US" dirty="0"/>
              <a:t> </a:t>
            </a:r>
            <a:r>
              <a:rPr lang="en-US" dirty="0" err="1"/>
              <a:t>জালাষ্ক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1°বৃদ্ধি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প্রয়োজন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সেই</a:t>
            </a:r>
            <a:r>
              <a:rPr lang="en-US" dirty="0"/>
              <a:t> </a:t>
            </a:r>
            <a:r>
              <a:rPr lang="en-US" dirty="0" err="1"/>
              <a:t>পরিমান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দিয়ে</a:t>
            </a:r>
            <a:r>
              <a:rPr lang="en-US" dirty="0"/>
              <a:t> </a:t>
            </a:r>
            <a:r>
              <a:rPr lang="en-US" dirty="0" err="1"/>
              <a:t>যতটুকু</a:t>
            </a:r>
            <a:r>
              <a:rPr lang="en-US" dirty="0"/>
              <a:t> </a:t>
            </a:r>
            <a:r>
              <a:rPr lang="en-US" dirty="0" err="1"/>
              <a:t>পানির</a:t>
            </a:r>
            <a:r>
              <a:rPr lang="en-US" dirty="0"/>
              <a:t> </a:t>
            </a:r>
            <a:r>
              <a:rPr lang="en-US" dirty="0" err="1"/>
              <a:t>তাপমাত্রা</a:t>
            </a:r>
            <a:r>
              <a:rPr lang="en-US" dirty="0"/>
              <a:t> 1° </a:t>
            </a:r>
            <a:r>
              <a:rPr lang="en-US" dirty="0" err="1"/>
              <a:t>বৃদ্ধি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যায়</a:t>
            </a:r>
            <a:r>
              <a:rPr lang="en-US" dirty="0"/>
              <a:t> </a:t>
            </a:r>
            <a:r>
              <a:rPr lang="en-US" dirty="0" err="1"/>
              <a:t>সেই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পানিকে</a:t>
            </a:r>
            <a:r>
              <a:rPr lang="en-US" dirty="0"/>
              <a:t> </a:t>
            </a:r>
            <a:r>
              <a:rPr lang="en-US" dirty="0" err="1"/>
              <a:t>ওই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পানিসম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1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err="1"/>
              <a:t>তাপধারণ</a:t>
            </a:r>
            <a:r>
              <a:rPr lang="en-US" sz="2800" i="1" dirty="0"/>
              <a:t> </a:t>
            </a:r>
            <a:r>
              <a:rPr lang="en-US" sz="2800" i="1" dirty="0" err="1"/>
              <a:t>ক্ষমতা</a:t>
            </a:r>
            <a:r>
              <a:rPr lang="en-US" sz="2800" i="1" dirty="0"/>
              <a:t> ও </a:t>
            </a:r>
            <a:r>
              <a:rPr lang="en-US" sz="2800" i="1" dirty="0" err="1"/>
              <a:t>পানিসম</a:t>
            </a:r>
            <a:r>
              <a:rPr lang="en-US" sz="2800" i="1" dirty="0"/>
              <a:t> </a:t>
            </a:r>
            <a:r>
              <a:rPr lang="en-US" sz="2800" i="1" dirty="0" err="1"/>
              <a:t>এর</a:t>
            </a:r>
            <a:r>
              <a:rPr lang="en-US" sz="2800" i="1" dirty="0"/>
              <a:t> </a:t>
            </a:r>
            <a:r>
              <a:rPr lang="en-US" sz="2800" i="1" dirty="0" err="1"/>
              <a:t>মাঝের</a:t>
            </a:r>
            <a:r>
              <a:rPr lang="en-US" sz="2800" i="1" dirty="0"/>
              <a:t> </a:t>
            </a:r>
            <a:r>
              <a:rPr lang="en-US" sz="2800" i="1" dirty="0" err="1"/>
              <a:t>পার্থক্য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i="1" dirty="0" err="1"/>
              <a:t>তাপ</a:t>
            </a:r>
            <a:r>
              <a:rPr lang="en-US" sz="2800" i="1" dirty="0"/>
              <a:t> </a:t>
            </a:r>
            <a:r>
              <a:rPr lang="en-US" sz="2800" i="1" dirty="0" err="1"/>
              <a:t>ধারণ</a:t>
            </a:r>
            <a:r>
              <a:rPr lang="en-US" sz="2800" i="1" dirty="0"/>
              <a:t> </a:t>
            </a:r>
            <a:r>
              <a:rPr lang="en-US" sz="2800" i="1" dirty="0" err="1"/>
              <a:t>ক্ষমতা</a:t>
            </a:r>
            <a:r>
              <a:rPr lang="en-US" sz="2800" i="1" dirty="0"/>
              <a:t> ও </a:t>
            </a:r>
            <a:r>
              <a:rPr lang="en-US" sz="2800" i="1" dirty="0" err="1"/>
              <a:t>পানিসহ</a:t>
            </a:r>
            <a:r>
              <a:rPr lang="en-US" sz="2800" i="1" dirty="0"/>
              <a:t> </a:t>
            </a:r>
            <a:r>
              <a:rPr lang="en-US" sz="2800" i="1" dirty="0" err="1"/>
              <a:t>সমূহের</a:t>
            </a:r>
            <a:r>
              <a:rPr lang="en-US" sz="2800" i="1" dirty="0"/>
              <a:t> </a:t>
            </a:r>
            <a:r>
              <a:rPr lang="en-US" sz="2800" i="1" dirty="0" err="1"/>
              <a:t>মাঝে</a:t>
            </a:r>
            <a:r>
              <a:rPr lang="en-US" sz="2800" i="1" dirty="0"/>
              <a:t> </a:t>
            </a:r>
            <a:r>
              <a:rPr lang="en-US" sz="2800" i="1" dirty="0" err="1"/>
              <a:t>পার্থক্য</a:t>
            </a:r>
            <a:r>
              <a:rPr lang="en-US" sz="2800" i="1" dirty="0"/>
              <a:t> </a:t>
            </a:r>
            <a:r>
              <a:rPr lang="en-US" sz="2800" i="1" dirty="0" err="1"/>
              <a:t>নিচে</a:t>
            </a:r>
            <a:r>
              <a:rPr lang="en-US" sz="2800" i="1" dirty="0"/>
              <a:t> </a:t>
            </a:r>
            <a:r>
              <a:rPr lang="en-US" sz="2800" i="1" dirty="0" err="1"/>
              <a:t>দেওয়া</a:t>
            </a:r>
            <a:r>
              <a:rPr lang="en-US" sz="2800" i="1" dirty="0"/>
              <a:t> </a:t>
            </a:r>
            <a:r>
              <a:rPr lang="en-US" sz="2800" i="1" dirty="0" err="1" smtClean="0"/>
              <a:t>হলো</a:t>
            </a:r>
            <a:r>
              <a:rPr lang="en-US" sz="2800" i="1" dirty="0" smtClean="0"/>
              <a:t>  :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7439636"/>
              </p:ext>
            </p:extLst>
          </p:nvPr>
        </p:nvGraphicFramePr>
        <p:xfrm>
          <a:off x="1171977" y="1687862"/>
          <a:ext cx="9336996" cy="43585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2332"/>
                <a:gridCol w="3112332"/>
                <a:gridCol w="3112332"/>
              </a:tblGrid>
              <a:tr h="3783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পার্থক্যের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বিষয়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তাপধারণ ক্ষমতা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পানিসম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15135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সংজ্ঞা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  ১)কোন বস্তুর তাপমাত্রা 1°বৃদ্ধি করতে যে পরিমাণ তাপের প্রয়োজন তাকে ঐ বস্তুর তাপ ধারণ ক্ষমতা বলে।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১) কোন বস্তুর তাপমাত্রা 1°বৃদ্ধি করতে যে পরিমাণ তাপের প্রয়োজন সেই তাপ দিয়ে যে পরিমাণ পানির তাপমাত্রা 1°বৃদ্ধি করা যায় সেই পরিমাণ পানিকে ঐ বস্তুর পানিসম বলে।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5675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পরিমাপ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২) এটা দ্বারা তাপ পরিমাপ বুঝা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২) এটা দ্বারা পানির পরিমাপ বিষয়।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3783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অবস্থা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৩) এটা যে কোন বস্তুর হতে পারে।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৩) এটা সাধারনত কোন পাত্রের বুঝায়।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5675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প্রতিক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৪) একে C দ্বারা প্রকাশ করা হয়। 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৪)একে W দ্বারা প্রকাশ করা হয়।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  <a:tr h="945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একক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৫) তাপের একক দ্বারা তাপধারণ 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ক্ষমতার একক প্রকাশ করা হয় ।</a:t>
                      </a:r>
                      <a:endParaRPr lang="en-US" sz="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৫) </a:t>
                      </a:r>
                      <a:r>
                        <a:rPr lang="en-US" sz="1100" dirty="0" err="1">
                          <a:effectLst/>
                        </a:rPr>
                        <a:t>ভরের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একক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দ্বারা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পানিসম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এককের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প্রকাশ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করা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হয়</a:t>
                      </a:r>
                      <a:r>
                        <a:rPr lang="en-US" sz="1100" dirty="0">
                          <a:effectLst/>
                        </a:rPr>
                        <a:t>।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9" marR="52879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708220" y="-40704"/>
            <a:ext cx="2427953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/>
            </a:r>
            <a:b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Nirmala UI" panose="020B0502040204020203" pitchFamily="34" charset="0"/>
                <a:ea typeface="Calibri" panose="020F0502020204030204" pitchFamily="34" charset="0"/>
                <a:cs typeface="Nirmala UI" panose="020B0502040204020203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5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532" y="500061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 err="1"/>
              <a:t>বিভিন্ন</a:t>
            </a:r>
            <a:r>
              <a:rPr lang="en-US" sz="3200" dirty="0"/>
              <a:t> </a:t>
            </a:r>
            <a:r>
              <a:rPr lang="en-US" sz="3200" dirty="0" err="1"/>
              <a:t>প্রকার</a:t>
            </a:r>
            <a:r>
              <a:rPr lang="en-US" sz="3200" dirty="0"/>
              <a:t> </a:t>
            </a:r>
            <a:r>
              <a:rPr lang="en-US" sz="3200" dirty="0" err="1"/>
              <a:t>আপেক্ষিক</a:t>
            </a:r>
            <a:r>
              <a:rPr lang="en-US" sz="3200" dirty="0"/>
              <a:t> </a:t>
            </a:r>
            <a:r>
              <a:rPr lang="en-US" sz="3200" dirty="0" err="1"/>
              <a:t>সুপ্ততাপ</a:t>
            </a:r>
            <a:r>
              <a:rPr lang="en-US" sz="3200" dirty="0"/>
              <a:t> </a:t>
            </a:r>
            <a:r>
              <a:rPr lang="en-US" sz="3200" dirty="0" err="1"/>
              <a:t>এর</a:t>
            </a:r>
            <a:r>
              <a:rPr lang="en-US" sz="3200" dirty="0"/>
              <a:t> </a:t>
            </a:r>
            <a:r>
              <a:rPr lang="en-US" sz="3200" dirty="0" err="1"/>
              <a:t>সংজ্ঞা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(define Various Kinds of </a:t>
            </a:r>
            <a:r>
              <a:rPr lang="en-US" sz="3200" dirty="0" err="1"/>
              <a:t>Secific</a:t>
            </a:r>
            <a:r>
              <a:rPr lang="en-US" sz="3200" dirty="0"/>
              <a:t> Latent </a:t>
            </a:r>
            <a:r>
              <a:rPr lang="en-US" sz="3200"/>
              <a:t>Heat</a:t>
            </a:r>
            <a:r>
              <a:rPr lang="en-US" sz="3200" smtClean="0"/>
              <a:t>) :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1416676"/>
            <a:ext cx="11616744" cy="54413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err="1"/>
              <a:t>তাপমাত্রার</a:t>
            </a:r>
            <a:r>
              <a:rPr lang="en-US" dirty="0"/>
              <a:t> </a:t>
            </a:r>
            <a:r>
              <a:rPr lang="en-US" dirty="0" err="1"/>
              <a:t>পরিবর্তন</a:t>
            </a:r>
            <a:r>
              <a:rPr lang="en-US" dirty="0"/>
              <a:t> (</a:t>
            </a:r>
            <a:r>
              <a:rPr lang="en-US" dirty="0" err="1"/>
              <a:t>গলনাষ্ক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স্ফুটনাষ্ক</a:t>
            </a:r>
            <a:r>
              <a:rPr lang="en-US" dirty="0"/>
              <a:t>)</a:t>
            </a:r>
            <a:r>
              <a:rPr lang="en-US" dirty="0" err="1"/>
              <a:t>না</a:t>
            </a:r>
            <a:r>
              <a:rPr lang="en-US" dirty="0"/>
              <a:t> </a:t>
            </a:r>
            <a:r>
              <a:rPr lang="en-US" dirty="0" err="1"/>
              <a:t>ঘটিয়ে</a:t>
            </a:r>
            <a:r>
              <a:rPr lang="en-US" dirty="0"/>
              <a:t>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ভরের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r>
              <a:rPr lang="en-US" dirty="0" err="1"/>
              <a:t>এক</a:t>
            </a:r>
            <a:r>
              <a:rPr lang="en-US" dirty="0"/>
              <a:t> </a:t>
            </a:r>
            <a:r>
              <a:rPr lang="en-US" dirty="0" err="1"/>
              <a:t>অবস্থা</a:t>
            </a:r>
            <a:r>
              <a:rPr lang="en-US" dirty="0"/>
              <a:t> </a:t>
            </a:r>
            <a:r>
              <a:rPr lang="en-US" dirty="0" err="1"/>
              <a:t>থেকে</a:t>
            </a:r>
            <a:r>
              <a:rPr lang="en-US" dirty="0"/>
              <a:t> </a:t>
            </a:r>
            <a:r>
              <a:rPr lang="en-US" dirty="0" err="1"/>
              <a:t>অন্য</a:t>
            </a:r>
            <a:r>
              <a:rPr lang="en-US" dirty="0"/>
              <a:t> </a:t>
            </a:r>
            <a:r>
              <a:rPr lang="en-US" dirty="0" err="1"/>
              <a:t>অবস্থায়</a:t>
            </a:r>
            <a:r>
              <a:rPr lang="en-US" dirty="0"/>
              <a:t> </a:t>
            </a:r>
            <a:r>
              <a:rPr lang="en-US" dirty="0" err="1"/>
              <a:t>রূপান্তরিত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 smtClean="0"/>
              <a:t>হতে</a:t>
            </a:r>
            <a:r>
              <a:rPr lang="en-US" dirty="0" smtClean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গৃহীত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বর্জিত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ঐ </a:t>
            </a:r>
            <a:r>
              <a:rPr lang="en-US" dirty="0" err="1"/>
              <a:t>পদার্থের</a:t>
            </a:r>
            <a:r>
              <a:rPr lang="en-US" dirty="0"/>
              <a:t> ঐ </a:t>
            </a:r>
            <a:r>
              <a:rPr lang="en-US" dirty="0" err="1"/>
              <a:t>অবস্থা</a:t>
            </a:r>
            <a:r>
              <a:rPr lang="en-US" dirty="0"/>
              <a:t> </a:t>
            </a:r>
            <a:r>
              <a:rPr lang="en-US" dirty="0" err="1"/>
              <a:t>পরিবর্তনের</a:t>
            </a:r>
            <a:r>
              <a:rPr lang="en-US" dirty="0"/>
              <a:t> </a:t>
            </a:r>
            <a:r>
              <a:rPr lang="en-US" dirty="0" err="1"/>
              <a:t>আপেক্ষিক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 </a:t>
            </a:r>
            <a:r>
              <a:rPr lang="en-US" dirty="0" err="1"/>
              <a:t>যদি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বস্তুর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আপেক্ষিক</a:t>
            </a:r>
            <a:r>
              <a:rPr lang="en-US" dirty="0" smtClean="0"/>
              <a:t> </a:t>
            </a:r>
            <a:r>
              <a:rPr lang="en-US" dirty="0" err="1"/>
              <a:t>সুপ্ততাপ</a:t>
            </a:r>
            <a:r>
              <a:rPr lang="en-US" dirty="0"/>
              <a:t> L </a:t>
            </a:r>
            <a:r>
              <a:rPr lang="en-US" dirty="0" err="1"/>
              <a:t>এবং</a:t>
            </a:r>
            <a:r>
              <a:rPr lang="en-US" dirty="0"/>
              <a:t> </a:t>
            </a:r>
            <a:r>
              <a:rPr lang="en-US" dirty="0" err="1"/>
              <a:t>ভর</a:t>
            </a:r>
            <a:r>
              <a:rPr lang="en-US" dirty="0"/>
              <a:t> m </a:t>
            </a:r>
            <a:r>
              <a:rPr lang="en-US" dirty="0" err="1"/>
              <a:t>হয</a:t>
            </a:r>
            <a:r>
              <a:rPr lang="en-US" dirty="0"/>
              <a:t>, </a:t>
            </a:r>
            <a:r>
              <a:rPr lang="en-US" dirty="0" err="1"/>
              <a:t>তবে</a:t>
            </a:r>
            <a:r>
              <a:rPr lang="en-US" dirty="0"/>
              <a:t> ঐ </a:t>
            </a:r>
            <a:r>
              <a:rPr lang="en-US" dirty="0" err="1"/>
              <a:t>বস্তু</a:t>
            </a:r>
            <a:r>
              <a:rPr lang="en-US" dirty="0"/>
              <a:t> </a:t>
            </a:r>
            <a:r>
              <a:rPr lang="en-US" dirty="0" err="1"/>
              <a:t>কর্তৃক</a:t>
            </a:r>
            <a:r>
              <a:rPr lang="en-US" dirty="0"/>
              <a:t> </a:t>
            </a:r>
            <a:r>
              <a:rPr lang="en-US" dirty="0" err="1"/>
              <a:t>অবস্থা</a:t>
            </a:r>
            <a:r>
              <a:rPr lang="en-US" dirty="0"/>
              <a:t> </a:t>
            </a:r>
            <a:r>
              <a:rPr lang="en-US" dirty="0" err="1"/>
              <a:t>পরিবর্তনের</a:t>
            </a:r>
            <a:r>
              <a:rPr lang="en-US" dirty="0"/>
              <a:t> </a:t>
            </a:r>
            <a:r>
              <a:rPr lang="en-US" dirty="0" err="1"/>
              <a:t>জন্য</a:t>
            </a:r>
            <a:r>
              <a:rPr lang="en-US" dirty="0"/>
              <a:t> </a:t>
            </a:r>
            <a:r>
              <a:rPr lang="en-US" dirty="0" err="1"/>
              <a:t>গৃহীত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বর্জিত</a:t>
            </a:r>
            <a:r>
              <a:rPr lang="en-US" dirty="0"/>
              <a:t> </a:t>
            </a:r>
            <a:r>
              <a:rPr lang="en-US" dirty="0" err="1"/>
              <a:t>তাপ,Q</a:t>
            </a:r>
            <a:r>
              <a:rPr lang="en-US" dirty="0"/>
              <a:t>=mL </a:t>
            </a:r>
            <a:r>
              <a:rPr lang="en-US" dirty="0" err="1"/>
              <a:t>বা,L</a:t>
            </a:r>
            <a:r>
              <a:rPr lang="en-US" dirty="0"/>
              <a:t>=Q/m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/>
              <a:t>সুপ্ততাপের</a:t>
            </a:r>
            <a:r>
              <a:rPr lang="en-US" dirty="0"/>
              <a:t> </a:t>
            </a:r>
            <a:r>
              <a:rPr lang="en-US" dirty="0" err="1"/>
              <a:t>প্রকারভেদঃ</a:t>
            </a:r>
            <a:r>
              <a:rPr lang="en-US" dirty="0"/>
              <a:t>   </a:t>
            </a:r>
            <a:r>
              <a:rPr lang="en-US" dirty="0" err="1"/>
              <a:t>সুপ্ততাপ</a:t>
            </a:r>
            <a:r>
              <a:rPr lang="en-US" dirty="0"/>
              <a:t> </a:t>
            </a:r>
            <a:r>
              <a:rPr lang="en-US" dirty="0" err="1"/>
              <a:t>মুলত</a:t>
            </a:r>
            <a:r>
              <a:rPr lang="en-US" dirty="0"/>
              <a:t> ৪ </a:t>
            </a:r>
            <a:r>
              <a:rPr lang="en-US" dirty="0" err="1"/>
              <a:t>প্রকার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১</a:t>
            </a:r>
            <a:r>
              <a:rPr lang="en-US" dirty="0"/>
              <a:t>) </a:t>
            </a:r>
            <a:r>
              <a:rPr lang="en-US" dirty="0" err="1"/>
              <a:t>গলনের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endParaRPr lang="en-US" dirty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২) </a:t>
            </a:r>
            <a:r>
              <a:rPr lang="en-US" dirty="0" err="1"/>
              <a:t>কঠিনীভবনের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endParaRPr lang="en-US" dirty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৩) </a:t>
            </a:r>
            <a:r>
              <a:rPr lang="en-US" dirty="0" err="1"/>
              <a:t>বাষ্পীভবনের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endParaRPr lang="en-US" dirty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৪) </a:t>
            </a:r>
            <a:r>
              <a:rPr lang="en-US" dirty="0" err="1"/>
              <a:t>ঘনীভবনের</a:t>
            </a:r>
            <a:r>
              <a:rPr lang="en-US" dirty="0"/>
              <a:t> </a:t>
            </a:r>
            <a:r>
              <a:rPr lang="en-US" dirty="0" err="1"/>
              <a:t>সুস্ততাপ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নিচে</a:t>
            </a:r>
            <a:r>
              <a:rPr lang="en-US" dirty="0" smtClean="0"/>
              <a:t> </a:t>
            </a:r>
            <a:r>
              <a:rPr lang="en-US" dirty="0" err="1"/>
              <a:t>এগুলো</a:t>
            </a:r>
            <a:r>
              <a:rPr lang="en-US" dirty="0"/>
              <a:t> </a:t>
            </a:r>
            <a:r>
              <a:rPr lang="en-US" dirty="0" err="1"/>
              <a:t>বিশদভাবে</a:t>
            </a:r>
            <a:r>
              <a:rPr lang="en-US" dirty="0"/>
              <a:t> </a:t>
            </a:r>
            <a:r>
              <a:rPr lang="en-US" dirty="0" err="1"/>
              <a:t>ব্যাখ্যা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হলো</a:t>
            </a:r>
            <a:endParaRPr lang="en-US" dirty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১) </a:t>
            </a:r>
            <a:r>
              <a:rPr lang="en-US" dirty="0" err="1"/>
              <a:t>গলনের</a:t>
            </a:r>
            <a:r>
              <a:rPr lang="en-US" dirty="0"/>
              <a:t> </a:t>
            </a:r>
            <a:r>
              <a:rPr lang="en-US" dirty="0" err="1"/>
              <a:t>সুপ্ততাপকোনঃ</a:t>
            </a:r>
            <a:r>
              <a:rPr lang="en-US" dirty="0"/>
              <a:t> </a:t>
            </a:r>
            <a:r>
              <a:rPr lang="en-US" dirty="0" err="1"/>
              <a:t>কঠিন</a:t>
            </a:r>
            <a:r>
              <a:rPr lang="en-US" dirty="0"/>
              <a:t> </a:t>
            </a:r>
            <a:r>
              <a:rPr lang="en-US" dirty="0" err="1"/>
              <a:t>পদার্থের</a:t>
            </a:r>
            <a:r>
              <a:rPr lang="en-US" dirty="0"/>
              <a:t>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ঘরকে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গলনাংকে</a:t>
            </a:r>
            <a:r>
              <a:rPr lang="en-US" dirty="0"/>
              <a:t> </a:t>
            </a:r>
            <a:r>
              <a:rPr lang="en-US" dirty="0" err="1"/>
              <a:t>রেখে</a:t>
            </a:r>
            <a:r>
              <a:rPr lang="en-US" dirty="0"/>
              <a:t> </a:t>
            </a:r>
            <a:r>
              <a:rPr lang="en-US" dirty="0" err="1"/>
              <a:t>তাপমাত্রার</a:t>
            </a:r>
            <a:r>
              <a:rPr lang="en-US" dirty="0"/>
              <a:t> </a:t>
            </a:r>
            <a:r>
              <a:rPr lang="en-US" dirty="0" err="1"/>
              <a:t>পরিবর্তন</a:t>
            </a:r>
            <a:r>
              <a:rPr lang="en-US" dirty="0"/>
              <a:t> </a:t>
            </a:r>
            <a:r>
              <a:rPr lang="en-US" dirty="0" err="1"/>
              <a:t>না</a:t>
            </a:r>
            <a:r>
              <a:rPr lang="en-US" dirty="0"/>
              <a:t> </a:t>
            </a:r>
            <a:r>
              <a:rPr lang="en-US" dirty="0" err="1"/>
              <a:t>ঘটিয়ে</a:t>
            </a:r>
            <a:r>
              <a:rPr lang="en-US" dirty="0"/>
              <a:t> </a:t>
            </a:r>
            <a:r>
              <a:rPr lang="en-US" dirty="0" err="1"/>
              <a:t>কঠিন</a:t>
            </a:r>
            <a:r>
              <a:rPr lang="en-US" dirty="0"/>
              <a:t> </a:t>
            </a:r>
            <a:r>
              <a:rPr lang="en-US" dirty="0" err="1"/>
              <a:t>হতে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তরলে</a:t>
            </a:r>
            <a:r>
              <a:rPr lang="en-US" dirty="0" smtClean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প্রয়োজন</a:t>
            </a:r>
            <a:r>
              <a:rPr lang="en-US" dirty="0"/>
              <a:t> </a:t>
            </a:r>
            <a:r>
              <a:rPr lang="en-US" dirty="0" err="1"/>
              <a:t>হয়,তাকে</a:t>
            </a:r>
            <a:r>
              <a:rPr lang="en-US" dirty="0"/>
              <a:t> ঐ </a:t>
            </a:r>
            <a:r>
              <a:rPr lang="en-US" dirty="0" err="1"/>
              <a:t>পদার্থের</a:t>
            </a:r>
            <a:r>
              <a:rPr lang="en-US" dirty="0"/>
              <a:t> </a:t>
            </a:r>
            <a:r>
              <a:rPr lang="en-US" dirty="0" err="1"/>
              <a:t>গলনের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২) </a:t>
            </a:r>
            <a:r>
              <a:rPr lang="en-US" dirty="0" err="1"/>
              <a:t>কঠিনীভবন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: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ভরের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তরল</a:t>
            </a:r>
            <a:r>
              <a:rPr lang="en-US" dirty="0"/>
              <a:t> </a:t>
            </a:r>
            <a:r>
              <a:rPr lang="en-US" dirty="0" err="1"/>
              <a:t>পদার্থকে</a:t>
            </a:r>
            <a:r>
              <a:rPr lang="en-US" dirty="0"/>
              <a:t> </a:t>
            </a:r>
            <a:r>
              <a:rPr lang="en-US" dirty="0" err="1"/>
              <a:t>এর</a:t>
            </a:r>
            <a:r>
              <a:rPr lang="en-US" dirty="0"/>
              <a:t> </a:t>
            </a:r>
            <a:r>
              <a:rPr lang="en-US" dirty="0" err="1"/>
              <a:t>তাপমাত্রার</a:t>
            </a:r>
            <a:r>
              <a:rPr lang="en-US" dirty="0"/>
              <a:t> </a:t>
            </a:r>
            <a:r>
              <a:rPr lang="en-US" dirty="0" err="1"/>
              <a:t>পরিবর্তন</a:t>
            </a:r>
            <a:r>
              <a:rPr lang="en-US" dirty="0"/>
              <a:t> </a:t>
            </a:r>
            <a:r>
              <a:rPr lang="en-US" dirty="0" err="1"/>
              <a:t>না</a:t>
            </a:r>
            <a:r>
              <a:rPr lang="en-US" dirty="0"/>
              <a:t> </a:t>
            </a:r>
            <a:r>
              <a:rPr lang="en-US" dirty="0" err="1"/>
              <a:t>ঘটিয়ে</a:t>
            </a:r>
            <a:r>
              <a:rPr lang="en-US" dirty="0"/>
              <a:t> </a:t>
            </a:r>
            <a:r>
              <a:rPr lang="en-US" dirty="0" err="1"/>
              <a:t>শুধুমাত্র</a:t>
            </a:r>
            <a:r>
              <a:rPr lang="en-US" dirty="0"/>
              <a:t> </a:t>
            </a:r>
            <a:r>
              <a:rPr lang="en-US" dirty="0" err="1"/>
              <a:t>তরল</a:t>
            </a:r>
            <a:r>
              <a:rPr lang="en-US" dirty="0"/>
              <a:t> </a:t>
            </a:r>
            <a:r>
              <a:rPr lang="en-US" dirty="0" err="1"/>
              <a:t>অবস্থা</a:t>
            </a:r>
            <a:r>
              <a:rPr lang="en-US" dirty="0"/>
              <a:t> </a:t>
            </a:r>
            <a:r>
              <a:rPr lang="en-US" dirty="0" err="1"/>
              <a:t>হতে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কঠিন</a:t>
            </a:r>
            <a:r>
              <a:rPr lang="en-US" dirty="0" smtClean="0"/>
              <a:t> </a:t>
            </a:r>
            <a:r>
              <a:rPr lang="en-US" dirty="0" err="1"/>
              <a:t>অবস্থায়</a:t>
            </a:r>
            <a:r>
              <a:rPr lang="en-US" dirty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হতে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পরিত্যক্ত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ঐ </a:t>
            </a:r>
            <a:r>
              <a:rPr lang="en-US" dirty="0" err="1"/>
              <a:t>তরলে</a:t>
            </a:r>
            <a:r>
              <a:rPr lang="en-US" dirty="0"/>
              <a:t> </a:t>
            </a:r>
            <a:r>
              <a:rPr lang="en-US" dirty="0" err="1"/>
              <a:t>কঠিনীভবনের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৩) </a:t>
            </a:r>
            <a:r>
              <a:rPr lang="en-US" dirty="0" err="1"/>
              <a:t>বাষ্পীভবনের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: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ভরের</a:t>
            </a:r>
            <a:r>
              <a:rPr lang="en-US" dirty="0"/>
              <a:t> </a:t>
            </a:r>
            <a:r>
              <a:rPr lang="en-US" dirty="0" err="1"/>
              <a:t>তরল</a:t>
            </a:r>
            <a:r>
              <a:rPr lang="en-US" dirty="0"/>
              <a:t> </a:t>
            </a:r>
            <a:r>
              <a:rPr lang="en-US" dirty="0" err="1"/>
              <a:t>পদার্থকে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স্ফটনাষ্কে</a:t>
            </a:r>
            <a:r>
              <a:rPr lang="en-US" dirty="0"/>
              <a:t> </a:t>
            </a:r>
            <a:r>
              <a:rPr lang="en-US" dirty="0" err="1"/>
              <a:t>রেখে</a:t>
            </a:r>
            <a:r>
              <a:rPr lang="en-US" dirty="0"/>
              <a:t> </a:t>
            </a:r>
            <a:r>
              <a:rPr lang="en-US" dirty="0" err="1"/>
              <a:t>তাপমাত্রার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পরিবর্তন</a:t>
            </a:r>
            <a:r>
              <a:rPr lang="en-US" dirty="0"/>
              <a:t> </a:t>
            </a:r>
            <a:r>
              <a:rPr lang="en-US" dirty="0" err="1"/>
              <a:t>না</a:t>
            </a:r>
            <a:r>
              <a:rPr lang="en-US" dirty="0"/>
              <a:t> </a:t>
            </a:r>
            <a:r>
              <a:rPr lang="en-US" dirty="0" err="1"/>
              <a:t>ঘটিয়ে</a:t>
            </a:r>
            <a:r>
              <a:rPr lang="en-US" dirty="0"/>
              <a:t> </a:t>
            </a:r>
            <a:r>
              <a:rPr lang="en-US" dirty="0" err="1"/>
              <a:t>শুধু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তরল</a:t>
            </a:r>
            <a:r>
              <a:rPr lang="en-US" dirty="0" smtClean="0"/>
              <a:t> </a:t>
            </a:r>
            <a:r>
              <a:rPr lang="en-US" dirty="0" err="1"/>
              <a:t>হতে</a:t>
            </a:r>
            <a:r>
              <a:rPr lang="en-US" dirty="0"/>
              <a:t> </a:t>
            </a:r>
            <a:r>
              <a:rPr lang="en-US" dirty="0" err="1"/>
              <a:t>বাষ্পে</a:t>
            </a:r>
            <a:r>
              <a:rPr lang="en-US" dirty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তাপের</a:t>
            </a:r>
            <a:r>
              <a:rPr lang="en-US" dirty="0"/>
              <a:t> </a:t>
            </a:r>
            <a:r>
              <a:rPr lang="en-US" dirty="0" err="1"/>
              <a:t>প্রয়োজন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</a:t>
            </a:r>
            <a:r>
              <a:rPr lang="en-US" dirty="0" err="1"/>
              <a:t>ওই</a:t>
            </a:r>
            <a:r>
              <a:rPr lang="en-US" dirty="0"/>
              <a:t> </a:t>
            </a:r>
            <a:r>
              <a:rPr lang="en-US" dirty="0" err="1"/>
              <a:t>তরলের</a:t>
            </a:r>
            <a:r>
              <a:rPr lang="en-US" dirty="0"/>
              <a:t> </a:t>
            </a:r>
            <a:r>
              <a:rPr lang="en-US" dirty="0" err="1"/>
              <a:t>বাষ্পীভবনের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 smtClean="0"/>
              <a:t>।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/>
              <a:t>৪) </a:t>
            </a:r>
            <a:r>
              <a:rPr lang="en-US" dirty="0" err="1"/>
              <a:t>ঘনীভবনের</a:t>
            </a:r>
            <a:r>
              <a:rPr lang="en-US" dirty="0"/>
              <a:t> </a:t>
            </a:r>
            <a:r>
              <a:rPr lang="en-US" dirty="0" err="1"/>
              <a:t>সুপ্ততাপ</a:t>
            </a:r>
            <a:r>
              <a:rPr lang="en-US" dirty="0"/>
              <a:t> : </a:t>
            </a:r>
            <a:r>
              <a:rPr lang="en-US" dirty="0" err="1"/>
              <a:t>একক</a:t>
            </a:r>
            <a:r>
              <a:rPr lang="en-US" dirty="0"/>
              <a:t> </a:t>
            </a:r>
            <a:r>
              <a:rPr lang="en-US" dirty="0" err="1"/>
              <a:t>ভরের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বায়োবীয়</a:t>
            </a:r>
            <a:r>
              <a:rPr lang="en-US" dirty="0"/>
              <a:t> </a:t>
            </a:r>
            <a:r>
              <a:rPr lang="en-US" dirty="0" err="1"/>
              <a:t>পদার্থকে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তাপমাত্রার</a:t>
            </a:r>
            <a:r>
              <a:rPr lang="en-US" dirty="0"/>
              <a:t> </a:t>
            </a:r>
            <a:r>
              <a:rPr lang="en-US" dirty="0" err="1"/>
              <a:t>কোন</a:t>
            </a:r>
            <a:r>
              <a:rPr lang="en-US" dirty="0"/>
              <a:t> </a:t>
            </a:r>
            <a:r>
              <a:rPr lang="en-US" dirty="0" err="1"/>
              <a:t>পরিবর্তন</a:t>
            </a:r>
            <a:r>
              <a:rPr lang="en-US" dirty="0"/>
              <a:t> </a:t>
            </a:r>
            <a:r>
              <a:rPr lang="en-US" dirty="0" err="1"/>
              <a:t>না</a:t>
            </a:r>
            <a:r>
              <a:rPr lang="en-US" dirty="0"/>
              <a:t> </a:t>
            </a:r>
            <a:r>
              <a:rPr lang="en-US" dirty="0" err="1"/>
              <a:t>ঘটিয়ে</a:t>
            </a:r>
            <a:r>
              <a:rPr lang="en-US" dirty="0"/>
              <a:t> </a:t>
            </a:r>
            <a:r>
              <a:rPr lang="en-US" dirty="0" err="1"/>
              <a:t>শুধুমাত্র</a:t>
            </a:r>
            <a:r>
              <a:rPr lang="en-US" dirty="0"/>
              <a:t> </a:t>
            </a:r>
            <a:r>
              <a:rPr lang="en-US" dirty="0" err="1"/>
              <a:t>বায়বীয়</a:t>
            </a: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অবস্থা</a:t>
            </a:r>
            <a:r>
              <a:rPr lang="en-US" dirty="0" smtClean="0"/>
              <a:t> </a:t>
            </a:r>
            <a:r>
              <a:rPr lang="en-US" dirty="0" err="1"/>
              <a:t>হতে</a:t>
            </a:r>
            <a:r>
              <a:rPr lang="en-US" dirty="0"/>
              <a:t> </a:t>
            </a:r>
            <a:r>
              <a:rPr lang="en-US" dirty="0" err="1"/>
              <a:t>তরলে</a:t>
            </a:r>
            <a:r>
              <a:rPr lang="en-US" dirty="0"/>
              <a:t> </a:t>
            </a:r>
            <a:r>
              <a:rPr lang="en-US" dirty="0" err="1"/>
              <a:t>পরিণত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যে</a:t>
            </a:r>
            <a:r>
              <a:rPr lang="en-US" dirty="0"/>
              <a:t> </a:t>
            </a:r>
            <a:r>
              <a:rPr lang="en-US" dirty="0" err="1"/>
              <a:t>পরিমাণ</a:t>
            </a:r>
            <a:r>
              <a:rPr lang="en-US" dirty="0"/>
              <a:t> </a:t>
            </a:r>
            <a:r>
              <a:rPr lang="en-US" dirty="0" err="1"/>
              <a:t>তাপ</a:t>
            </a:r>
            <a:r>
              <a:rPr lang="en-US" dirty="0"/>
              <a:t> </a:t>
            </a:r>
            <a:r>
              <a:rPr lang="en-US" dirty="0" err="1"/>
              <a:t>বর্জিত</a:t>
            </a:r>
            <a:r>
              <a:rPr lang="en-US" dirty="0"/>
              <a:t> </a:t>
            </a:r>
            <a:r>
              <a:rPr lang="en-US" dirty="0" err="1"/>
              <a:t>হয়</a:t>
            </a:r>
            <a:r>
              <a:rPr lang="en-US" dirty="0"/>
              <a:t> </a:t>
            </a:r>
            <a:r>
              <a:rPr lang="en-US" dirty="0" err="1"/>
              <a:t>তাকে</a:t>
            </a:r>
            <a:r>
              <a:rPr lang="en-US" dirty="0"/>
              <a:t> ঐ </a:t>
            </a:r>
            <a:r>
              <a:rPr lang="en-US" dirty="0" err="1"/>
              <a:t>বায়বীয়</a:t>
            </a:r>
            <a:r>
              <a:rPr lang="en-US" dirty="0"/>
              <a:t> </a:t>
            </a:r>
            <a:r>
              <a:rPr lang="en-US" dirty="0" err="1"/>
              <a:t>পদার্থের</a:t>
            </a:r>
            <a:r>
              <a:rPr lang="en-US" dirty="0"/>
              <a:t> </a:t>
            </a:r>
            <a:r>
              <a:rPr lang="en-US" dirty="0" err="1"/>
              <a:t>ঘনীভবনের</a:t>
            </a:r>
            <a:r>
              <a:rPr lang="en-US" dirty="0"/>
              <a:t> </a:t>
            </a:r>
            <a:r>
              <a:rPr lang="en-US" dirty="0" err="1"/>
              <a:t>সুস্ততাপ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।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cÖkœcÎ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mg~n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t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1|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MwZwe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`¨vi 1g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m~ÎwU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wjL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?</a:t>
            </a:r>
          </a:p>
          <a:p>
            <a:pPr marL="0" indent="0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2|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MwZwe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`¨vi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hvwšGK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mgZvi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msMv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?</a:t>
            </a:r>
          </a:p>
          <a:p>
            <a:pPr marL="0" indent="0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3|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Av‡cwÿK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myßZvc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Kv‡K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e‡j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?</a:t>
            </a:r>
          </a:p>
          <a:p>
            <a:pPr marL="0" indent="0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4|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wgkÖb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cÖbvjx‡Z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KwVb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c`v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‡_©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Av‡cwÿK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wbb©q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c×wZ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Av‡jvPbv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Ki |</a:t>
            </a:r>
          </a:p>
          <a:p>
            <a:pPr marL="0" indent="0">
              <a:buNone/>
            </a:pPr>
            <a:r>
              <a:rPr lang="en-US" dirty="0" smtClean="0">
                <a:latin typeface="SutonnyMJ" pitchFamily="2" charset="0"/>
                <a:cs typeface="SutonnyMJ" pitchFamily="2" charset="0"/>
              </a:rPr>
              <a:t>5|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cvwbmg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ZvcMÖnxZvi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cv_©K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wjL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?</a:t>
            </a:r>
            <a:endParaRPr lang="en-US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8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793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Nirmala UI</vt:lpstr>
      <vt:lpstr>SutonnyMJ</vt:lpstr>
      <vt:lpstr>Times New Roman</vt:lpstr>
      <vt:lpstr>Office Theme</vt:lpstr>
      <vt:lpstr>Presented By :</vt:lpstr>
      <vt:lpstr>PLAN OF ACTION:</vt:lpstr>
      <vt:lpstr>Zvc GK cÖKvi kw³ (State the heat as a from of Energy )   :</vt:lpstr>
      <vt:lpstr>তাপের একক (Unit of Heat) : </vt:lpstr>
      <vt:lpstr>তাপ ধারণ ক্ষমতা বা তাপগ্রহীতা এবং পানিসম বা তুল্য জলাষ্ক এর সংজ্ঞা (Define Thermal Capacity and Watear Equivalent) </vt:lpstr>
      <vt:lpstr>তাপধারণ ক্ষমতা ও পানিসম এর মাঝের পার্থক্য তাপ ধারণ ক্ষমতা ও পানিসহ সমূহের মাঝে পার্থক্য নিচে দেওয়া হলো  : </vt:lpstr>
      <vt:lpstr>বিভিন্ন প্রকার আপেক্ষিক সুপ্ততাপ এর সংজ্ঞা (define Various Kinds of Secific Latent Heat) : </vt:lpstr>
      <vt:lpstr>cÖkœcÎ mg~n 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PLAN OF ACTION:</dc:title>
  <dc:creator>NPI LAPTOP 01</dc:creator>
  <cp:lastModifiedBy>NPI LAPTOP 01</cp:lastModifiedBy>
  <cp:revision>23</cp:revision>
  <dcterms:created xsi:type="dcterms:W3CDTF">2019-09-29T14:39:54Z</dcterms:created>
  <dcterms:modified xsi:type="dcterms:W3CDTF">2019-10-13T10:30:16Z</dcterms:modified>
</cp:coreProperties>
</file>